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292DBE-FE18-4769-A44C-3DC01F80A6B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83AD289-9AAC-44D3-8ECB-4BE83F978C34}">
      <dgm:prSet/>
      <dgm:spPr/>
      <dgm:t>
        <a:bodyPr/>
        <a:lstStyle/>
        <a:p>
          <a:r>
            <a:rPr lang="en-US" b="0" i="0" baseline="0" dirty="0">
              <a:latin typeface="Amasis MT Pro" panose="02040504050005020304" pitchFamily="18" charset="0"/>
            </a:rPr>
            <a:t>Resource </a:t>
          </a:r>
          <a:r>
            <a:rPr lang="en-US" b="0" i="0" baseline="0" dirty="0" err="1">
              <a:latin typeface="Amasis MT Pro" panose="02040504050005020304" pitchFamily="18" charset="0"/>
            </a:rPr>
            <a:t>Utilisation</a:t>
          </a:r>
          <a:r>
            <a:rPr lang="en-US" b="0" i="0" baseline="0" dirty="0">
              <a:latin typeface="Amasis MT Pro" panose="02040504050005020304" pitchFamily="18" charset="0"/>
            </a:rPr>
            <a:t> Analysis</a:t>
          </a:r>
          <a:endParaRPr lang="en-US" dirty="0">
            <a:latin typeface="Amasis MT Pro" panose="02040504050005020304" pitchFamily="18" charset="0"/>
          </a:endParaRPr>
        </a:p>
      </dgm:t>
    </dgm:pt>
    <dgm:pt modelId="{80BE4694-3A9B-4627-A015-E3ADA8F17D31}" type="parTrans" cxnId="{FA5638ED-CCDF-42CE-9C5F-53A5BB9AE83D}">
      <dgm:prSet/>
      <dgm:spPr/>
      <dgm:t>
        <a:bodyPr/>
        <a:lstStyle/>
        <a:p>
          <a:endParaRPr lang="en-US"/>
        </a:p>
      </dgm:t>
    </dgm:pt>
    <dgm:pt modelId="{B0805F39-4AD5-4DB7-A85D-D3770C44F444}" type="sibTrans" cxnId="{FA5638ED-CCDF-42CE-9C5F-53A5BB9AE83D}">
      <dgm:prSet/>
      <dgm:spPr/>
      <dgm:t>
        <a:bodyPr/>
        <a:lstStyle/>
        <a:p>
          <a:endParaRPr lang="en-US"/>
        </a:p>
      </dgm:t>
    </dgm:pt>
    <dgm:pt modelId="{4EAFEF18-B1F9-48F1-9D1F-BACAE778504C}">
      <dgm:prSet/>
      <dgm:spPr/>
      <dgm:t>
        <a:bodyPr/>
        <a:lstStyle/>
        <a:p>
          <a:r>
            <a:rPr lang="en-US" b="0" i="0" baseline="0">
              <a:latin typeface="Amasis MT Pro" panose="02040504050005020304" pitchFamily="18" charset="0"/>
            </a:rPr>
            <a:t>Missed Appointment Analysis</a:t>
          </a:r>
          <a:endParaRPr lang="en-US">
            <a:latin typeface="Amasis MT Pro" panose="02040504050005020304" pitchFamily="18" charset="0"/>
          </a:endParaRPr>
        </a:p>
      </dgm:t>
    </dgm:pt>
    <dgm:pt modelId="{6D261BD0-B84F-4D41-9A36-8C574675BDE5}" type="parTrans" cxnId="{AF9D5CF2-2D3D-479D-9BD8-48824EC51E26}">
      <dgm:prSet/>
      <dgm:spPr/>
      <dgm:t>
        <a:bodyPr/>
        <a:lstStyle/>
        <a:p>
          <a:endParaRPr lang="en-US"/>
        </a:p>
      </dgm:t>
    </dgm:pt>
    <dgm:pt modelId="{5D421EF0-8CB6-46E4-B0DB-E748DF32D55C}" type="sibTrans" cxnId="{AF9D5CF2-2D3D-479D-9BD8-48824EC51E26}">
      <dgm:prSet/>
      <dgm:spPr/>
      <dgm:t>
        <a:bodyPr/>
        <a:lstStyle/>
        <a:p>
          <a:endParaRPr lang="en-US"/>
        </a:p>
      </dgm:t>
    </dgm:pt>
    <dgm:pt modelId="{1EEE0FE2-7A97-444B-96B3-E83BCED922C1}">
      <dgm:prSet/>
      <dgm:spPr/>
      <dgm:t>
        <a:bodyPr/>
        <a:lstStyle/>
        <a:p>
          <a:r>
            <a:rPr lang="en-US" b="0" i="0" baseline="0">
              <a:latin typeface="Amasis MT Pro" panose="02040504050005020304" pitchFamily="18" charset="0"/>
            </a:rPr>
            <a:t>Temporal Trends Analysis</a:t>
          </a:r>
          <a:endParaRPr lang="en-US">
            <a:latin typeface="Amasis MT Pro" panose="02040504050005020304" pitchFamily="18" charset="0"/>
          </a:endParaRPr>
        </a:p>
      </dgm:t>
    </dgm:pt>
    <dgm:pt modelId="{AD967C4F-1505-46C9-8B8E-39E918415C05}" type="parTrans" cxnId="{AC8F4A2F-1C96-43A8-B89F-09C4E27FB6F3}">
      <dgm:prSet/>
      <dgm:spPr/>
      <dgm:t>
        <a:bodyPr/>
        <a:lstStyle/>
        <a:p>
          <a:endParaRPr lang="en-US"/>
        </a:p>
      </dgm:t>
    </dgm:pt>
    <dgm:pt modelId="{A740C260-3F94-4AE4-B991-DD792B386A6E}" type="sibTrans" cxnId="{AC8F4A2F-1C96-43A8-B89F-09C4E27FB6F3}">
      <dgm:prSet/>
      <dgm:spPr/>
      <dgm:t>
        <a:bodyPr/>
        <a:lstStyle/>
        <a:p>
          <a:endParaRPr lang="en-US"/>
        </a:p>
      </dgm:t>
    </dgm:pt>
    <dgm:pt modelId="{6BD41E12-53CF-4B2C-B5BD-9ACA63EA3142}">
      <dgm:prSet/>
      <dgm:spPr/>
      <dgm:t>
        <a:bodyPr/>
        <a:lstStyle/>
        <a:p>
          <a:r>
            <a:rPr lang="en-US" b="0" i="0" baseline="0" dirty="0">
              <a:latin typeface="Amasis MT Pro" panose="02040504050005020304" pitchFamily="18" charset="0"/>
            </a:rPr>
            <a:t>Public Sentiment Analysis</a:t>
          </a:r>
          <a:endParaRPr lang="en-US" dirty="0">
            <a:latin typeface="Amasis MT Pro" panose="02040504050005020304" pitchFamily="18" charset="0"/>
          </a:endParaRPr>
        </a:p>
      </dgm:t>
    </dgm:pt>
    <dgm:pt modelId="{7BF8E381-97D8-4C3F-BDBE-64CD35C70DC2}" type="parTrans" cxnId="{22C245BA-3493-4481-9D49-F3ED4AA11188}">
      <dgm:prSet/>
      <dgm:spPr/>
      <dgm:t>
        <a:bodyPr/>
        <a:lstStyle/>
        <a:p>
          <a:endParaRPr lang="en-US"/>
        </a:p>
      </dgm:t>
    </dgm:pt>
    <dgm:pt modelId="{8CF6B046-23E3-4CDE-8EF6-D3F9D74D4192}" type="sibTrans" cxnId="{22C245BA-3493-4481-9D49-F3ED4AA11188}">
      <dgm:prSet/>
      <dgm:spPr/>
      <dgm:t>
        <a:bodyPr/>
        <a:lstStyle/>
        <a:p>
          <a:endParaRPr lang="en-US"/>
        </a:p>
      </dgm:t>
    </dgm:pt>
    <dgm:pt modelId="{9D0E7DA9-490B-4A34-ACE0-44ACADFE87B2}">
      <dgm:prSet/>
      <dgm:spPr/>
      <dgm:t>
        <a:bodyPr/>
        <a:lstStyle/>
        <a:p>
          <a:r>
            <a:rPr lang="en-US" b="0" i="0" baseline="0">
              <a:latin typeface="Amasis MT Pro" panose="02040504050005020304" pitchFamily="18" charset="0"/>
            </a:rPr>
            <a:t>Additional Questions (distribution and trends) </a:t>
          </a:r>
          <a:endParaRPr lang="en-US">
            <a:latin typeface="Amasis MT Pro" panose="02040504050005020304" pitchFamily="18" charset="0"/>
          </a:endParaRPr>
        </a:p>
      </dgm:t>
    </dgm:pt>
    <dgm:pt modelId="{31BEBBF8-7111-4414-8813-61A7FB1D9238}" type="parTrans" cxnId="{A637C109-549D-4535-964C-1381FC09B836}">
      <dgm:prSet/>
      <dgm:spPr/>
      <dgm:t>
        <a:bodyPr/>
        <a:lstStyle/>
        <a:p>
          <a:endParaRPr lang="en-US"/>
        </a:p>
      </dgm:t>
    </dgm:pt>
    <dgm:pt modelId="{469A51E7-5C42-4B6C-94D7-F985128D7D54}" type="sibTrans" cxnId="{A637C109-549D-4535-964C-1381FC09B836}">
      <dgm:prSet/>
      <dgm:spPr/>
      <dgm:t>
        <a:bodyPr/>
        <a:lstStyle/>
        <a:p>
          <a:endParaRPr lang="en-US"/>
        </a:p>
      </dgm:t>
    </dgm:pt>
    <dgm:pt modelId="{7DC41507-0F3B-409A-AFA7-444AB3139481}" type="pres">
      <dgm:prSet presAssocID="{41292DBE-FE18-4769-A44C-3DC01F80A6BA}" presName="diagram" presStyleCnt="0">
        <dgm:presLayoutVars>
          <dgm:dir/>
          <dgm:resizeHandles val="exact"/>
        </dgm:presLayoutVars>
      </dgm:prSet>
      <dgm:spPr/>
    </dgm:pt>
    <dgm:pt modelId="{822BC584-0D58-4E55-AE03-21E748EF5BBA}" type="pres">
      <dgm:prSet presAssocID="{F83AD289-9AAC-44D3-8ECB-4BE83F978C34}" presName="node" presStyleLbl="node1" presStyleIdx="0" presStyleCnt="5">
        <dgm:presLayoutVars>
          <dgm:bulletEnabled val="1"/>
        </dgm:presLayoutVars>
      </dgm:prSet>
      <dgm:spPr/>
    </dgm:pt>
    <dgm:pt modelId="{716955BD-79CF-483D-B141-5148D530C3E4}" type="pres">
      <dgm:prSet presAssocID="{B0805F39-4AD5-4DB7-A85D-D3770C44F444}" presName="sibTrans" presStyleCnt="0"/>
      <dgm:spPr/>
    </dgm:pt>
    <dgm:pt modelId="{F2CFA264-8799-4FDB-95C2-20DF50772F8D}" type="pres">
      <dgm:prSet presAssocID="{4EAFEF18-B1F9-48F1-9D1F-BACAE778504C}" presName="node" presStyleLbl="node1" presStyleIdx="1" presStyleCnt="5">
        <dgm:presLayoutVars>
          <dgm:bulletEnabled val="1"/>
        </dgm:presLayoutVars>
      </dgm:prSet>
      <dgm:spPr/>
    </dgm:pt>
    <dgm:pt modelId="{4A0D3120-02C2-442B-8783-E730EA82E011}" type="pres">
      <dgm:prSet presAssocID="{5D421EF0-8CB6-46E4-B0DB-E748DF32D55C}" presName="sibTrans" presStyleCnt="0"/>
      <dgm:spPr/>
    </dgm:pt>
    <dgm:pt modelId="{836EC728-8F37-4B99-B058-956EE45AE115}" type="pres">
      <dgm:prSet presAssocID="{1EEE0FE2-7A97-444B-96B3-E83BCED922C1}" presName="node" presStyleLbl="node1" presStyleIdx="2" presStyleCnt="5">
        <dgm:presLayoutVars>
          <dgm:bulletEnabled val="1"/>
        </dgm:presLayoutVars>
      </dgm:prSet>
      <dgm:spPr/>
    </dgm:pt>
    <dgm:pt modelId="{4B35A3C6-3799-4B19-B513-1077224F7844}" type="pres">
      <dgm:prSet presAssocID="{A740C260-3F94-4AE4-B991-DD792B386A6E}" presName="sibTrans" presStyleCnt="0"/>
      <dgm:spPr/>
    </dgm:pt>
    <dgm:pt modelId="{F3FE97B8-828C-4169-AE8D-1E39FC1036E6}" type="pres">
      <dgm:prSet presAssocID="{6BD41E12-53CF-4B2C-B5BD-9ACA63EA3142}" presName="node" presStyleLbl="node1" presStyleIdx="3" presStyleCnt="5">
        <dgm:presLayoutVars>
          <dgm:bulletEnabled val="1"/>
        </dgm:presLayoutVars>
      </dgm:prSet>
      <dgm:spPr/>
    </dgm:pt>
    <dgm:pt modelId="{A094917E-2F8B-48E3-863B-950A6570AD88}" type="pres">
      <dgm:prSet presAssocID="{8CF6B046-23E3-4CDE-8EF6-D3F9D74D4192}" presName="sibTrans" presStyleCnt="0"/>
      <dgm:spPr/>
    </dgm:pt>
    <dgm:pt modelId="{F07DFEA0-176D-4B13-9D80-026DD15B83B2}" type="pres">
      <dgm:prSet presAssocID="{9D0E7DA9-490B-4A34-ACE0-44ACADFE87B2}" presName="node" presStyleLbl="node1" presStyleIdx="4" presStyleCnt="5">
        <dgm:presLayoutVars>
          <dgm:bulletEnabled val="1"/>
        </dgm:presLayoutVars>
      </dgm:prSet>
      <dgm:spPr/>
    </dgm:pt>
  </dgm:ptLst>
  <dgm:cxnLst>
    <dgm:cxn modelId="{A637C109-549D-4535-964C-1381FC09B836}" srcId="{41292DBE-FE18-4769-A44C-3DC01F80A6BA}" destId="{9D0E7DA9-490B-4A34-ACE0-44ACADFE87B2}" srcOrd="4" destOrd="0" parTransId="{31BEBBF8-7111-4414-8813-61A7FB1D9238}" sibTransId="{469A51E7-5C42-4B6C-94D7-F985128D7D54}"/>
    <dgm:cxn modelId="{5DA7A80A-FC97-49AD-838F-2FDABC6DAEA8}" type="presOf" srcId="{4EAFEF18-B1F9-48F1-9D1F-BACAE778504C}" destId="{F2CFA264-8799-4FDB-95C2-20DF50772F8D}" srcOrd="0" destOrd="0" presId="urn:microsoft.com/office/officeart/2005/8/layout/default"/>
    <dgm:cxn modelId="{C886FA0F-DA56-4CE6-A564-F9FC11A16EB6}" type="presOf" srcId="{1EEE0FE2-7A97-444B-96B3-E83BCED922C1}" destId="{836EC728-8F37-4B99-B058-956EE45AE115}" srcOrd="0" destOrd="0" presId="urn:microsoft.com/office/officeart/2005/8/layout/default"/>
    <dgm:cxn modelId="{9485FD27-D04E-495F-8FC6-37E5CBFA762F}" type="presOf" srcId="{F83AD289-9AAC-44D3-8ECB-4BE83F978C34}" destId="{822BC584-0D58-4E55-AE03-21E748EF5BBA}" srcOrd="0" destOrd="0" presId="urn:microsoft.com/office/officeart/2005/8/layout/default"/>
    <dgm:cxn modelId="{AC8F4A2F-1C96-43A8-B89F-09C4E27FB6F3}" srcId="{41292DBE-FE18-4769-A44C-3DC01F80A6BA}" destId="{1EEE0FE2-7A97-444B-96B3-E83BCED922C1}" srcOrd="2" destOrd="0" parTransId="{AD967C4F-1505-46C9-8B8E-39E918415C05}" sibTransId="{A740C260-3F94-4AE4-B991-DD792B386A6E}"/>
    <dgm:cxn modelId="{5BAB765E-A3E5-4D68-9523-DFDAE3969522}" type="presOf" srcId="{6BD41E12-53CF-4B2C-B5BD-9ACA63EA3142}" destId="{F3FE97B8-828C-4169-AE8D-1E39FC1036E6}" srcOrd="0" destOrd="0" presId="urn:microsoft.com/office/officeart/2005/8/layout/default"/>
    <dgm:cxn modelId="{DACA9C44-E3D7-4662-98B7-1D8AF6BDA8DE}" type="presOf" srcId="{9D0E7DA9-490B-4A34-ACE0-44ACADFE87B2}" destId="{F07DFEA0-176D-4B13-9D80-026DD15B83B2}" srcOrd="0" destOrd="0" presId="urn:microsoft.com/office/officeart/2005/8/layout/default"/>
    <dgm:cxn modelId="{22C245BA-3493-4481-9D49-F3ED4AA11188}" srcId="{41292DBE-FE18-4769-A44C-3DC01F80A6BA}" destId="{6BD41E12-53CF-4B2C-B5BD-9ACA63EA3142}" srcOrd="3" destOrd="0" parTransId="{7BF8E381-97D8-4C3F-BDBE-64CD35C70DC2}" sibTransId="{8CF6B046-23E3-4CDE-8EF6-D3F9D74D4192}"/>
    <dgm:cxn modelId="{FA5638ED-CCDF-42CE-9C5F-53A5BB9AE83D}" srcId="{41292DBE-FE18-4769-A44C-3DC01F80A6BA}" destId="{F83AD289-9AAC-44D3-8ECB-4BE83F978C34}" srcOrd="0" destOrd="0" parTransId="{80BE4694-3A9B-4627-A015-E3ADA8F17D31}" sibTransId="{B0805F39-4AD5-4DB7-A85D-D3770C44F444}"/>
    <dgm:cxn modelId="{AF9D5CF2-2D3D-479D-9BD8-48824EC51E26}" srcId="{41292DBE-FE18-4769-A44C-3DC01F80A6BA}" destId="{4EAFEF18-B1F9-48F1-9D1F-BACAE778504C}" srcOrd="1" destOrd="0" parTransId="{6D261BD0-B84F-4D41-9A36-8C574675BDE5}" sibTransId="{5D421EF0-8CB6-46E4-B0DB-E748DF32D55C}"/>
    <dgm:cxn modelId="{79651AF7-55E0-4C3A-91FB-85D12C60F61F}" type="presOf" srcId="{41292DBE-FE18-4769-A44C-3DC01F80A6BA}" destId="{7DC41507-0F3B-409A-AFA7-444AB3139481}" srcOrd="0" destOrd="0" presId="urn:microsoft.com/office/officeart/2005/8/layout/default"/>
    <dgm:cxn modelId="{ECB46AA8-8DBA-41FF-BBC6-10876DD2875F}" type="presParOf" srcId="{7DC41507-0F3B-409A-AFA7-444AB3139481}" destId="{822BC584-0D58-4E55-AE03-21E748EF5BBA}" srcOrd="0" destOrd="0" presId="urn:microsoft.com/office/officeart/2005/8/layout/default"/>
    <dgm:cxn modelId="{374FB266-8495-487D-9639-566382583278}" type="presParOf" srcId="{7DC41507-0F3B-409A-AFA7-444AB3139481}" destId="{716955BD-79CF-483D-B141-5148D530C3E4}" srcOrd="1" destOrd="0" presId="urn:microsoft.com/office/officeart/2005/8/layout/default"/>
    <dgm:cxn modelId="{67B000D2-98F7-4189-8AFA-B4783F83AA8B}" type="presParOf" srcId="{7DC41507-0F3B-409A-AFA7-444AB3139481}" destId="{F2CFA264-8799-4FDB-95C2-20DF50772F8D}" srcOrd="2" destOrd="0" presId="urn:microsoft.com/office/officeart/2005/8/layout/default"/>
    <dgm:cxn modelId="{1C9F82DF-539E-4473-BA07-1A4BC2A86DA5}" type="presParOf" srcId="{7DC41507-0F3B-409A-AFA7-444AB3139481}" destId="{4A0D3120-02C2-442B-8783-E730EA82E011}" srcOrd="3" destOrd="0" presId="urn:microsoft.com/office/officeart/2005/8/layout/default"/>
    <dgm:cxn modelId="{CAD34A50-054A-4EE6-8B11-3F0CC34770F5}" type="presParOf" srcId="{7DC41507-0F3B-409A-AFA7-444AB3139481}" destId="{836EC728-8F37-4B99-B058-956EE45AE115}" srcOrd="4" destOrd="0" presId="urn:microsoft.com/office/officeart/2005/8/layout/default"/>
    <dgm:cxn modelId="{DB95EF89-A200-48D5-92D5-3FCB1BD1D828}" type="presParOf" srcId="{7DC41507-0F3B-409A-AFA7-444AB3139481}" destId="{4B35A3C6-3799-4B19-B513-1077224F7844}" srcOrd="5" destOrd="0" presId="urn:microsoft.com/office/officeart/2005/8/layout/default"/>
    <dgm:cxn modelId="{6C04F9FA-0F22-4294-9535-9098044F654B}" type="presParOf" srcId="{7DC41507-0F3B-409A-AFA7-444AB3139481}" destId="{F3FE97B8-828C-4169-AE8D-1E39FC1036E6}" srcOrd="6" destOrd="0" presId="urn:microsoft.com/office/officeart/2005/8/layout/default"/>
    <dgm:cxn modelId="{61F0B825-165A-4284-9C70-6D4CECEE9B2E}" type="presParOf" srcId="{7DC41507-0F3B-409A-AFA7-444AB3139481}" destId="{A094917E-2F8B-48E3-863B-950A6570AD88}" srcOrd="7" destOrd="0" presId="urn:microsoft.com/office/officeart/2005/8/layout/default"/>
    <dgm:cxn modelId="{3130E57F-3F87-47DD-9DBB-F7273361CEA5}" type="presParOf" srcId="{7DC41507-0F3B-409A-AFA7-444AB3139481}" destId="{F07DFEA0-176D-4B13-9D80-026DD15B83B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AEA125-CE6D-4504-8EFF-0F99A7AAF4C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33A4441-6CE1-41DE-8A46-085F4F279E56}">
      <dgm:prSet/>
      <dgm:spPr/>
      <dgm:t>
        <a:bodyPr/>
        <a:lstStyle/>
        <a:p>
          <a:r>
            <a:rPr lang="en-US" b="1">
              <a:latin typeface="Amasis MT Pro" panose="02040504050005020304" pitchFamily="18" charset="0"/>
            </a:rPr>
            <a:t>Actual Duration</a:t>
          </a:r>
          <a:r>
            <a:rPr lang="en-US">
              <a:latin typeface="Amasis MT Pro" panose="02040504050005020304" pitchFamily="18" charset="0"/>
            </a:rPr>
            <a:t>:</a:t>
          </a:r>
        </a:p>
      </dgm:t>
    </dgm:pt>
    <dgm:pt modelId="{078FBDD5-21A3-4622-AA5D-7D9DD4853910}" type="parTrans" cxnId="{AF771B9F-EA75-4664-85AD-ADC75742834F}">
      <dgm:prSet/>
      <dgm:spPr/>
      <dgm:t>
        <a:bodyPr/>
        <a:lstStyle/>
        <a:p>
          <a:endParaRPr lang="en-US"/>
        </a:p>
      </dgm:t>
    </dgm:pt>
    <dgm:pt modelId="{245472CD-1C86-474F-BD48-315D152C1A3F}" type="sibTrans" cxnId="{AF771B9F-EA75-4664-85AD-ADC75742834F}">
      <dgm:prSet/>
      <dgm:spPr/>
      <dgm:t>
        <a:bodyPr/>
        <a:lstStyle/>
        <a:p>
          <a:endParaRPr lang="en-US"/>
        </a:p>
      </dgm:t>
    </dgm:pt>
    <dgm:pt modelId="{5271283A-7B41-4229-BB8D-996C0242EDAE}">
      <dgm:prSet/>
      <dgm:spPr/>
      <dgm:t>
        <a:bodyPr/>
        <a:lstStyle/>
        <a:p>
          <a:r>
            <a:rPr lang="en-US">
              <a:latin typeface="Amasis MT Pro" panose="02040504050005020304" pitchFamily="18" charset="0"/>
            </a:rPr>
            <a:t>Replaced missing values with 'Unknown'</a:t>
          </a:r>
        </a:p>
      </dgm:t>
    </dgm:pt>
    <dgm:pt modelId="{7EFD147E-2BF7-48DB-9771-03388E07BEA9}" type="parTrans" cxnId="{881A2289-424A-4429-A825-88AA21B40F49}">
      <dgm:prSet/>
      <dgm:spPr/>
      <dgm:t>
        <a:bodyPr/>
        <a:lstStyle/>
        <a:p>
          <a:endParaRPr lang="en-US"/>
        </a:p>
      </dgm:t>
    </dgm:pt>
    <dgm:pt modelId="{DF611C18-2D81-440E-8FA0-EA8342FC595E}" type="sibTrans" cxnId="{881A2289-424A-4429-A825-88AA21B40F49}">
      <dgm:prSet/>
      <dgm:spPr/>
      <dgm:t>
        <a:bodyPr/>
        <a:lstStyle/>
        <a:p>
          <a:endParaRPr lang="en-US"/>
        </a:p>
      </dgm:t>
    </dgm:pt>
    <dgm:pt modelId="{74A38099-6643-4BDD-926D-CAE91FD80075}">
      <dgm:prSet/>
      <dgm:spPr/>
      <dgm:t>
        <a:bodyPr/>
        <a:lstStyle/>
        <a:p>
          <a:r>
            <a:rPr lang="en-US">
              <a:latin typeface="Amasis MT Pro" panose="02040504050005020304" pitchFamily="18" charset="0"/>
            </a:rPr>
            <a:t>Converted date columns to datetime format</a:t>
          </a:r>
        </a:p>
      </dgm:t>
    </dgm:pt>
    <dgm:pt modelId="{B0198C02-866E-4EE0-858E-3A7CCFDD5ADB}" type="parTrans" cxnId="{E4B9BE26-DD20-4DE4-8F7F-FC7022D48370}">
      <dgm:prSet/>
      <dgm:spPr/>
      <dgm:t>
        <a:bodyPr/>
        <a:lstStyle/>
        <a:p>
          <a:endParaRPr lang="en-US"/>
        </a:p>
      </dgm:t>
    </dgm:pt>
    <dgm:pt modelId="{01F8E004-492C-430F-9331-444B142B461E}" type="sibTrans" cxnId="{E4B9BE26-DD20-4DE4-8F7F-FC7022D48370}">
      <dgm:prSet/>
      <dgm:spPr/>
      <dgm:t>
        <a:bodyPr/>
        <a:lstStyle/>
        <a:p>
          <a:endParaRPr lang="en-US"/>
        </a:p>
      </dgm:t>
    </dgm:pt>
    <dgm:pt modelId="{1EC679A1-0026-400C-8F1D-C5AD1808B155}">
      <dgm:prSet/>
      <dgm:spPr/>
      <dgm:t>
        <a:bodyPr/>
        <a:lstStyle/>
        <a:p>
          <a:r>
            <a:rPr lang="en-US" b="1">
              <a:latin typeface="Amasis MT Pro" panose="02040504050005020304" pitchFamily="18" charset="0"/>
            </a:rPr>
            <a:t>Appointments Regional</a:t>
          </a:r>
          <a:r>
            <a:rPr lang="en-US">
              <a:latin typeface="Amasis MT Pro" panose="02040504050005020304" pitchFamily="18" charset="0"/>
            </a:rPr>
            <a:t>:</a:t>
          </a:r>
        </a:p>
      </dgm:t>
    </dgm:pt>
    <dgm:pt modelId="{7777905B-53FD-4A24-83D1-2939FC1953B1}" type="parTrans" cxnId="{83F79195-C398-4C2E-8E13-F43FBAD7281E}">
      <dgm:prSet/>
      <dgm:spPr/>
      <dgm:t>
        <a:bodyPr/>
        <a:lstStyle/>
        <a:p>
          <a:endParaRPr lang="en-US"/>
        </a:p>
      </dgm:t>
    </dgm:pt>
    <dgm:pt modelId="{212A70F4-0677-48B5-BCC0-8F4D5F5F4E4D}" type="sibTrans" cxnId="{83F79195-C398-4C2E-8E13-F43FBAD7281E}">
      <dgm:prSet/>
      <dgm:spPr/>
      <dgm:t>
        <a:bodyPr/>
        <a:lstStyle/>
        <a:p>
          <a:endParaRPr lang="en-US"/>
        </a:p>
      </dgm:t>
    </dgm:pt>
    <dgm:pt modelId="{DE55505A-B075-4D21-8A3E-3BD77ED1FBD5}">
      <dgm:prSet/>
      <dgm:spPr/>
      <dgm:t>
        <a:bodyPr/>
        <a:lstStyle/>
        <a:p>
          <a:r>
            <a:rPr lang="en-US">
              <a:latin typeface="Amasis MT Pro" panose="02040504050005020304" pitchFamily="18" charset="0"/>
            </a:rPr>
            <a:t>Removed duplicate records</a:t>
          </a:r>
        </a:p>
      </dgm:t>
    </dgm:pt>
    <dgm:pt modelId="{5A58B5F1-C5A1-4FDE-8CF9-701354A3ED41}" type="parTrans" cxnId="{6CC1CAD6-FFAD-4F13-8536-33EE18FCA04F}">
      <dgm:prSet/>
      <dgm:spPr/>
      <dgm:t>
        <a:bodyPr/>
        <a:lstStyle/>
        <a:p>
          <a:endParaRPr lang="en-US"/>
        </a:p>
      </dgm:t>
    </dgm:pt>
    <dgm:pt modelId="{A70EF05A-AA5E-49A8-8D60-1CD0EA221C0B}" type="sibTrans" cxnId="{6CC1CAD6-FFAD-4F13-8536-33EE18FCA04F}">
      <dgm:prSet/>
      <dgm:spPr/>
      <dgm:t>
        <a:bodyPr/>
        <a:lstStyle/>
        <a:p>
          <a:endParaRPr lang="en-US"/>
        </a:p>
      </dgm:t>
    </dgm:pt>
    <dgm:pt modelId="{6329D69C-016B-41FB-925F-088D1AB7DC45}">
      <dgm:prSet/>
      <dgm:spPr/>
      <dgm:t>
        <a:bodyPr/>
        <a:lstStyle/>
        <a:p>
          <a:r>
            <a:rPr lang="en-US">
              <a:latin typeface="Amasis MT Pro" panose="02040504050005020304" pitchFamily="18" charset="0"/>
            </a:rPr>
            <a:t>Handled missing values by using appropriate imputation techniques</a:t>
          </a:r>
        </a:p>
      </dgm:t>
    </dgm:pt>
    <dgm:pt modelId="{6A44AC1E-C916-47E1-BD3A-903E3D89A308}" type="parTrans" cxnId="{030E46C4-28F5-439A-949E-AD54958D7723}">
      <dgm:prSet/>
      <dgm:spPr/>
      <dgm:t>
        <a:bodyPr/>
        <a:lstStyle/>
        <a:p>
          <a:endParaRPr lang="en-US"/>
        </a:p>
      </dgm:t>
    </dgm:pt>
    <dgm:pt modelId="{22DC821A-74F2-42B4-AC70-8A565379C81A}" type="sibTrans" cxnId="{030E46C4-28F5-439A-949E-AD54958D7723}">
      <dgm:prSet/>
      <dgm:spPr/>
      <dgm:t>
        <a:bodyPr/>
        <a:lstStyle/>
        <a:p>
          <a:endParaRPr lang="en-US"/>
        </a:p>
      </dgm:t>
    </dgm:pt>
    <dgm:pt modelId="{565BAF91-4CBD-41AD-B385-63BDB84BE4AB}">
      <dgm:prSet/>
      <dgm:spPr/>
      <dgm:t>
        <a:bodyPr/>
        <a:lstStyle/>
        <a:p>
          <a:r>
            <a:rPr lang="en-US">
              <a:latin typeface="Amasis MT Pro" panose="02040504050005020304" pitchFamily="18" charset="0"/>
            </a:rPr>
            <a:t>Converted categorical columns to appropriate data types</a:t>
          </a:r>
        </a:p>
      </dgm:t>
    </dgm:pt>
    <dgm:pt modelId="{23C7C585-A874-421D-A26E-1C1EA4F776E7}" type="parTrans" cxnId="{9C5A837B-5278-4C31-B437-CA82C2808184}">
      <dgm:prSet/>
      <dgm:spPr/>
      <dgm:t>
        <a:bodyPr/>
        <a:lstStyle/>
        <a:p>
          <a:endParaRPr lang="en-US"/>
        </a:p>
      </dgm:t>
    </dgm:pt>
    <dgm:pt modelId="{B903EA46-A9C5-494E-9671-765E5C951F20}" type="sibTrans" cxnId="{9C5A837B-5278-4C31-B437-CA82C2808184}">
      <dgm:prSet/>
      <dgm:spPr/>
      <dgm:t>
        <a:bodyPr/>
        <a:lstStyle/>
        <a:p>
          <a:endParaRPr lang="en-US"/>
        </a:p>
      </dgm:t>
    </dgm:pt>
    <dgm:pt modelId="{656862BD-A696-4D1F-9BA4-D528D3406A78}">
      <dgm:prSet/>
      <dgm:spPr/>
      <dgm:t>
        <a:bodyPr/>
        <a:lstStyle/>
        <a:p>
          <a:r>
            <a:rPr lang="en-US" b="1">
              <a:latin typeface="Amasis MT Pro" panose="02040504050005020304" pitchFamily="18" charset="0"/>
            </a:rPr>
            <a:t>National Categories</a:t>
          </a:r>
          <a:r>
            <a:rPr lang="en-US">
              <a:latin typeface="Amasis MT Pro" panose="02040504050005020304" pitchFamily="18" charset="0"/>
            </a:rPr>
            <a:t>:</a:t>
          </a:r>
        </a:p>
      </dgm:t>
    </dgm:pt>
    <dgm:pt modelId="{CC6F69BD-742C-43ED-870E-2E708834C480}" type="parTrans" cxnId="{AAF03BCC-919B-4487-9937-06EFEC44360F}">
      <dgm:prSet/>
      <dgm:spPr/>
      <dgm:t>
        <a:bodyPr/>
        <a:lstStyle/>
        <a:p>
          <a:endParaRPr lang="en-US"/>
        </a:p>
      </dgm:t>
    </dgm:pt>
    <dgm:pt modelId="{F9A2E073-3FFD-4DA3-9459-F4B803B8ACE4}" type="sibTrans" cxnId="{AAF03BCC-919B-4487-9937-06EFEC44360F}">
      <dgm:prSet/>
      <dgm:spPr/>
      <dgm:t>
        <a:bodyPr/>
        <a:lstStyle/>
        <a:p>
          <a:endParaRPr lang="en-US"/>
        </a:p>
      </dgm:t>
    </dgm:pt>
    <dgm:pt modelId="{61B33145-462E-4F4E-B09D-AF01B64B2F18}">
      <dgm:prSet/>
      <dgm:spPr/>
      <dgm:t>
        <a:bodyPr/>
        <a:lstStyle/>
        <a:p>
          <a:r>
            <a:rPr lang="en-US" dirty="0" err="1">
              <a:latin typeface="Amasis MT Pro" panose="02040504050005020304" pitchFamily="18" charset="0"/>
            </a:rPr>
            <a:t>Standardised</a:t>
          </a:r>
          <a:r>
            <a:rPr lang="en-US" dirty="0">
              <a:latin typeface="Amasis MT Pro" panose="02040504050005020304" pitchFamily="18" charset="0"/>
            </a:rPr>
            <a:t> category names for consistency</a:t>
          </a:r>
        </a:p>
      </dgm:t>
    </dgm:pt>
    <dgm:pt modelId="{2BC447EC-1E75-4E22-9020-71C0805A438B}" type="parTrans" cxnId="{2F82E480-AF12-4628-81EC-C9FFEAFFDA65}">
      <dgm:prSet/>
      <dgm:spPr/>
      <dgm:t>
        <a:bodyPr/>
        <a:lstStyle/>
        <a:p>
          <a:endParaRPr lang="en-US"/>
        </a:p>
      </dgm:t>
    </dgm:pt>
    <dgm:pt modelId="{6EB019FB-0328-437A-AB0A-0C8DA3EF16AF}" type="sibTrans" cxnId="{2F82E480-AF12-4628-81EC-C9FFEAFFDA65}">
      <dgm:prSet/>
      <dgm:spPr/>
      <dgm:t>
        <a:bodyPr/>
        <a:lstStyle/>
        <a:p>
          <a:endParaRPr lang="en-US"/>
        </a:p>
      </dgm:t>
    </dgm:pt>
    <dgm:pt modelId="{6D84B807-8332-4159-BF77-9A9B51A25E2A}">
      <dgm:prSet/>
      <dgm:spPr/>
      <dgm:t>
        <a:bodyPr/>
        <a:lstStyle/>
        <a:p>
          <a:r>
            <a:rPr lang="en-US" dirty="0">
              <a:latin typeface="Amasis MT Pro" panose="02040504050005020304" pitchFamily="18" charset="0"/>
            </a:rPr>
            <a:t>Handled missing values by filling with the most frequent category</a:t>
          </a:r>
        </a:p>
      </dgm:t>
    </dgm:pt>
    <dgm:pt modelId="{DD567755-F436-4B47-9325-0A8E7C4901B7}" type="parTrans" cxnId="{D96DD0C0-C79D-4656-AACB-44B8504440BE}">
      <dgm:prSet/>
      <dgm:spPr/>
      <dgm:t>
        <a:bodyPr/>
        <a:lstStyle/>
        <a:p>
          <a:endParaRPr lang="en-US"/>
        </a:p>
      </dgm:t>
    </dgm:pt>
    <dgm:pt modelId="{8B9B6E05-0170-4EA8-B14C-989EE9EDBCB2}" type="sibTrans" cxnId="{D96DD0C0-C79D-4656-AACB-44B8504440BE}">
      <dgm:prSet/>
      <dgm:spPr/>
      <dgm:t>
        <a:bodyPr/>
        <a:lstStyle/>
        <a:p>
          <a:endParaRPr lang="en-US"/>
        </a:p>
      </dgm:t>
    </dgm:pt>
    <dgm:pt modelId="{499AA882-3C80-41ED-83E1-69E064E24C93}">
      <dgm:prSet/>
      <dgm:spPr/>
      <dgm:t>
        <a:bodyPr/>
        <a:lstStyle/>
        <a:p>
          <a:r>
            <a:rPr lang="en-US" b="1">
              <a:latin typeface="Amasis MT Pro" panose="02040504050005020304" pitchFamily="18" charset="0"/>
            </a:rPr>
            <a:t>Tweets</a:t>
          </a:r>
          <a:r>
            <a:rPr lang="en-US">
              <a:latin typeface="Amasis MT Pro" panose="02040504050005020304" pitchFamily="18" charset="0"/>
            </a:rPr>
            <a:t>:</a:t>
          </a:r>
        </a:p>
      </dgm:t>
    </dgm:pt>
    <dgm:pt modelId="{BACF901C-4622-47B3-82AD-D6AF7BDF2FF6}" type="parTrans" cxnId="{353EEA0F-3E4F-46ED-AB40-90AB054C6BAA}">
      <dgm:prSet/>
      <dgm:spPr/>
      <dgm:t>
        <a:bodyPr/>
        <a:lstStyle/>
        <a:p>
          <a:endParaRPr lang="en-US"/>
        </a:p>
      </dgm:t>
    </dgm:pt>
    <dgm:pt modelId="{4E218E4F-6119-4BD3-9B39-FF8D7899A20B}" type="sibTrans" cxnId="{353EEA0F-3E4F-46ED-AB40-90AB054C6BAA}">
      <dgm:prSet/>
      <dgm:spPr/>
      <dgm:t>
        <a:bodyPr/>
        <a:lstStyle/>
        <a:p>
          <a:endParaRPr lang="en-US"/>
        </a:p>
      </dgm:t>
    </dgm:pt>
    <dgm:pt modelId="{E815F90D-DE6A-4301-BD53-159247859B22}">
      <dgm:prSet/>
      <dgm:spPr/>
      <dgm:t>
        <a:bodyPr/>
        <a:lstStyle/>
        <a:p>
          <a:r>
            <a:rPr lang="en-US">
              <a:latin typeface="Amasis MT Pro" panose="02040504050005020304" pitchFamily="18" charset="0"/>
            </a:rPr>
            <a:t>Removed special characters and URLs</a:t>
          </a:r>
        </a:p>
      </dgm:t>
    </dgm:pt>
    <dgm:pt modelId="{06B4150E-266E-4EBA-97E0-B77E1553A8F5}" type="parTrans" cxnId="{37D8B9A2-D442-4FFF-850D-D3482D42D8CE}">
      <dgm:prSet/>
      <dgm:spPr/>
      <dgm:t>
        <a:bodyPr/>
        <a:lstStyle/>
        <a:p>
          <a:endParaRPr lang="en-US"/>
        </a:p>
      </dgm:t>
    </dgm:pt>
    <dgm:pt modelId="{FAA74521-6EF3-4029-86D8-71787649FF6D}" type="sibTrans" cxnId="{37D8B9A2-D442-4FFF-850D-D3482D42D8CE}">
      <dgm:prSet/>
      <dgm:spPr/>
      <dgm:t>
        <a:bodyPr/>
        <a:lstStyle/>
        <a:p>
          <a:endParaRPr lang="en-US"/>
        </a:p>
      </dgm:t>
    </dgm:pt>
    <dgm:pt modelId="{834381A1-1FFB-433F-9F92-312C7E4474E0}">
      <dgm:prSet/>
      <dgm:spPr/>
      <dgm:t>
        <a:bodyPr/>
        <a:lstStyle/>
        <a:p>
          <a:r>
            <a:rPr lang="en-US" dirty="0">
              <a:latin typeface="Amasis MT Pro" panose="02040504050005020304" pitchFamily="18" charset="0"/>
            </a:rPr>
            <a:t>Handled missing values by removing empty tweets</a:t>
          </a:r>
        </a:p>
      </dgm:t>
    </dgm:pt>
    <dgm:pt modelId="{76C772AE-DF43-4862-89C6-582E7B9B90F2}" type="parTrans" cxnId="{92618F47-6B23-4CB1-8EFC-E73C2F549B46}">
      <dgm:prSet/>
      <dgm:spPr/>
      <dgm:t>
        <a:bodyPr/>
        <a:lstStyle/>
        <a:p>
          <a:endParaRPr lang="en-US"/>
        </a:p>
      </dgm:t>
    </dgm:pt>
    <dgm:pt modelId="{B3BED1CE-0FC2-4D02-B936-4A37B3686199}" type="sibTrans" cxnId="{92618F47-6B23-4CB1-8EFC-E73C2F549B46}">
      <dgm:prSet/>
      <dgm:spPr/>
      <dgm:t>
        <a:bodyPr/>
        <a:lstStyle/>
        <a:p>
          <a:endParaRPr lang="en-US"/>
        </a:p>
      </dgm:t>
    </dgm:pt>
    <dgm:pt modelId="{D28CE9D3-FA93-4F2D-BED8-91EFCB6FAB75}">
      <dgm:prSet/>
      <dgm:spPr/>
      <dgm:t>
        <a:bodyPr/>
        <a:lstStyle/>
        <a:p>
          <a:r>
            <a:rPr lang="en-US">
              <a:latin typeface="Amasis MT Pro" panose="02040504050005020304" pitchFamily="18" charset="0"/>
            </a:rPr>
            <a:t>Applied text cleaning for sentiment analysis (e.g., lowercase conversion, stopword removal)</a:t>
          </a:r>
        </a:p>
      </dgm:t>
    </dgm:pt>
    <dgm:pt modelId="{6CD62A07-0F8D-47D0-84F4-F73184B590DC}" type="parTrans" cxnId="{9853F6EC-200F-4EFB-8BBE-DEF6B393F970}">
      <dgm:prSet/>
      <dgm:spPr/>
      <dgm:t>
        <a:bodyPr/>
        <a:lstStyle/>
        <a:p>
          <a:endParaRPr lang="en-US"/>
        </a:p>
      </dgm:t>
    </dgm:pt>
    <dgm:pt modelId="{2560AEFD-6BF8-474C-98C4-D49FAE308951}" type="sibTrans" cxnId="{9853F6EC-200F-4EFB-8BBE-DEF6B393F970}">
      <dgm:prSet/>
      <dgm:spPr/>
      <dgm:t>
        <a:bodyPr/>
        <a:lstStyle/>
        <a:p>
          <a:endParaRPr lang="en-US"/>
        </a:p>
      </dgm:t>
    </dgm:pt>
    <dgm:pt modelId="{4ADE0855-BADC-418A-8FFE-9478C4B29F04}" type="pres">
      <dgm:prSet presAssocID="{2FAEA125-CE6D-4504-8EFF-0F99A7AAF4C1}" presName="linear" presStyleCnt="0">
        <dgm:presLayoutVars>
          <dgm:dir/>
          <dgm:animLvl val="lvl"/>
          <dgm:resizeHandles val="exact"/>
        </dgm:presLayoutVars>
      </dgm:prSet>
      <dgm:spPr/>
    </dgm:pt>
    <dgm:pt modelId="{8BD9A5DC-077E-42EF-A975-33C84BED7F21}" type="pres">
      <dgm:prSet presAssocID="{933A4441-6CE1-41DE-8A46-085F4F279E56}" presName="parentLin" presStyleCnt="0"/>
      <dgm:spPr/>
    </dgm:pt>
    <dgm:pt modelId="{97273C77-8FAE-4873-8104-835AFFDB707D}" type="pres">
      <dgm:prSet presAssocID="{933A4441-6CE1-41DE-8A46-085F4F279E56}" presName="parentLeftMargin" presStyleLbl="node1" presStyleIdx="0" presStyleCnt="4"/>
      <dgm:spPr/>
    </dgm:pt>
    <dgm:pt modelId="{67D86C2F-2A34-4F46-B4E4-6A963AA08107}" type="pres">
      <dgm:prSet presAssocID="{933A4441-6CE1-41DE-8A46-085F4F279E5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EA4F3ED-A326-4074-A229-B522FD07B9D8}" type="pres">
      <dgm:prSet presAssocID="{933A4441-6CE1-41DE-8A46-085F4F279E56}" presName="negativeSpace" presStyleCnt="0"/>
      <dgm:spPr/>
    </dgm:pt>
    <dgm:pt modelId="{F2C33B9A-F74D-44AB-8CF6-C36035E8ECE1}" type="pres">
      <dgm:prSet presAssocID="{933A4441-6CE1-41DE-8A46-085F4F279E56}" presName="childText" presStyleLbl="conFgAcc1" presStyleIdx="0" presStyleCnt="4">
        <dgm:presLayoutVars>
          <dgm:bulletEnabled val="1"/>
        </dgm:presLayoutVars>
      </dgm:prSet>
      <dgm:spPr/>
    </dgm:pt>
    <dgm:pt modelId="{9F2C2168-DD99-4BEF-BEF0-61606EC3F43D}" type="pres">
      <dgm:prSet presAssocID="{245472CD-1C86-474F-BD48-315D152C1A3F}" presName="spaceBetweenRectangles" presStyleCnt="0"/>
      <dgm:spPr/>
    </dgm:pt>
    <dgm:pt modelId="{1123BDBB-3E71-4399-95A0-F61FB47B9468}" type="pres">
      <dgm:prSet presAssocID="{1EC679A1-0026-400C-8F1D-C5AD1808B155}" presName="parentLin" presStyleCnt="0"/>
      <dgm:spPr/>
    </dgm:pt>
    <dgm:pt modelId="{BD995511-CD7D-45F4-A96C-F0B0EAFDDD96}" type="pres">
      <dgm:prSet presAssocID="{1EC679A1-0026-400C-8F1D-C5AD1808B155}" presName="parentLeftMargin" presStyleLbl="node1" presStyleIdx="0" presStyleCnt="4"/>
      <dgm:spPr/>
    </dgm:pt>
    <dgm:pt modelId="{14D87D49-A34B-4291-A7DE-8B6CE71E4A73}" type="pres">
      <dgm:prSet presAssocID="{1EC679A1-0026-400C-8F1D-C5AD1808B15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6B525F4-21FF-4902-A15A-7100C0E85716}" type="pres">
      <dgm:prSet presAssocID="{1EC679A1-0026-400C-8F1D-C5AD1808B155}" presName="negativeSpace" presStyleCnt="0"/>
      <dgm:spPr/>
    </dgm:pt>
    <dgm:pt modelId="{17DA3028-4D6B-4909-A2DA-EACA51094456}" type="pres">
      <dgm:prSet presAssocID="{1EC679A1-0026-400C-8F1D-C5AD1808B155}" presName="childText" presStyleLbl="conFgAcc1" presStyleIdx="1" presStyleCnt="4">
        <dgm:presLayoutVars>
          <dgm:bulletEnabled val="1"/>
        </dgm:presLayoutVars>
      </dgm:prSet>
      <dgm:spPr/>
    </dgm:pt>
    <dgm:pt modelId="{00C6C5E6-B69C-4ED7-B8B8-73B1CEE926CF}" type="pres">
      <dgm:prSet presAssocID="{212A70F4-0677-48B5-BCC0-8F4D5F5F4E4D}" presName="spaceBetweenRectangles" presStyleCnt="0"/>
      <dgm:spPr/>
    </dgm:pt>
    <dgm:pt modelId="{B28270D3-4331-4437-84BD-40C79EC5120C}" type="pres">
      <dgm:prSet presAssocID="{656862BD-A696-4D1F-9BA4-D528D3406A78}" presName="parentLin" presStyleCnt="0"/>
      <dgm:spPr/>
    </dgm:pt>
    <dgm:pt modelId="{6E60428F-BD95-45D3-853B-703137C61A93}" type="pres">
      <dgm:prSet presAssocID="{656862BD-A696-4D1F-9BA4-D528D3406A78}" presName="parentLeftMargin" presStyleLbl="node1" presStyleIdx="1" presStyleCnt="4"/>
      <dgm:spPr/>
    </dgm:pt>
    <dgm:pt modelId="{E3B0ADA2-3EC9-4F6D-A335-A5DDC6AD98AB}" type="pres">
      <dgm:prSet presAssocID="{656862BD-A696-4D1F-9BA4-D528D3406A7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566D7CD-E746-4DEF-B7B3-A852328D46F6}" type="pres">
      <dgm:prSet presAssocID="{656862BD-A696-4D1F-9BA4-D528D3406A78}" presName="negativeSpace" presStyleCnt="0"/>
      <dgm:spPr/>
    </dgm:pt>
    <dgm:pt modelId="{FE3C39D3-C6BD-4FAA-909C-A97959DBFE25}" type="pres">
      <dgm:prSet presAssocID="{656862BD-A696-4D1F-9BA4-D528D3406A78}" presName="childText" presStyleLbl="conFgAcc1" presStyleIdx="2" presStyleCnt="4">
        <dgm:presLayoutVars>
          <dgm:bulletEnabled val="1"/>
        </dgm:presLayoutVars>
      </dgm:prSet>
      <dgm:spPr/>
    </dgm:pt>
    <dgm:pt modelId="{BCE8CDA7-CC3D-44E6-8172-88ACBAF45350}" type="pres">
      <dgm:prSet presAssocID="{F9A2E073-3FFD-4DA3-9459-F4B803B8ACE4}" presName="spaceBetweenRectangles" presStyleCnt="0"/>
      <dgm:spPr/>
    </dgm:pt>
    <dgm:pt modelId="{64CCB13B-E4DF-4B80-8ED7-65E85F2B80E3}" type="pres">
      <dgm:prSet presAssocID="{499AA882-3C80-41ED-83E1-69E064E24C93}" presName="parentLin" presStyleCnt="0"/>
      <dgm:spPr/>
    </dgm:pt>
    <dgm:pt modelId="{53D13484-30AA-4339-BF66-5BAFB2632E88}" type="pres">
      <dgm:prSet presAssocID="{499AA882-3C80-41ED-83E1-69E064E24C93}" presName="parentLeftMargin" presStyleLbl="node1" presStyleIdx="2" presStyleCnt="4"/>
      <dgm:spPr/>
    </dgm:pt>
    <dgm:pt modelId="{53492FB7-523B-434F-A818-B5333249841D}" type="pres">
      <dgm:prSet presAssocID="{499AA882-3C80-41ED-83E1-69E064E24C9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4AFC7C1-14C3-4866-AA29-F37F0672B5F3}" type="pres">
      <dgm:prSet presAssocID="{499AA882-3C80-41ED-83E1-69E064E24C93}" presName="negativeSpace" presStyleCnt="0"/>
      <dgm:spPr/>
    </dgm:pt>
    <dgm:pt modelId="{EEDF15B6-E1C0-41E0-9A62-C8C0A214D67A}" type="pres">
      <dgm:prSet presAssocID="{499AA882-3C80-41ED-83E1-69E064E24C9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5CB150A-B958-45E3-8C6F-13EE8039B9A0}" type="presOf" srcId="{499AA882-3C80-41ED-83E1-69E064E24C93}" destId="{53D13484-30AA-4339-BF66-5BAFB2632E88}" srcOrd="0" destOrd="0" presId="urn:microsoft.com/office/officeart/2005/8/layout/list1"/>
    <dgm:cxn modelId="{353EEA0F-3E4F-46ED-AB40-90AB054C6BAA}" srcId="{2FAEA125-CE6D-4504-8EFF-0F99A7AAF4C1}" destId="{499AA882-3C80-41ED-83E1-69E064E24C93}" srcOrd="3" destOrd="0" parTransId="{BACF901C-4622-47B3-82AD-D6AF7BDF2FF6}" sibTransId="{4E218E4F-6119-4BD3-9B39-FF8D7899A20B}"/>
    <dgm:cxn modelId="{E4B9BE26-DD20-4DE4-8F7F-FC7022D48370}" srcId="{933A4441-6CE1-41DE-8A46-085F4F279E56}" destId="{74A38099-6643-4BDD-926D-CAE91FD80075}" srcOrd="1" destOrd="0" parTransId="{B0198C02-866E-4EE0-858E-3A7CCFDD5ADB}" sibTransId="{01F8E004-492C-430F-9331-444B142B461E}"/>
    <dgm:cxn modelId="{38F4A540-12E4-4C87-8E57-19AB40868FB3}" type="presOf" srcId="{1EC679A1-0026-400C-8F1D-C5AD1808B155}" destId="{14D87D49-A34B-4291-A7DE-8B6CE71E4A73}" srcOrd="1" destOrd="0" presId="urn:microsoft.com/office/officeart/2005/8/layout/list1"/>
    <dgm:cxn modelId="{D469BB64-552D-4EC2-BEE2-D712FA2212D3}" type="presOf" srcId="{E815F90D-DE6A-4301-BD53-159247859B22}" destId="{EEDF15B6-E1C0-41E0-9A62-C8C0A214D67A}" srcOrd="0" destOrd="0" presId="urn:microsoft.com/office/officeart/2005/8/layout/list1"/>
    <dgm:cxn modelId="{F1C65A66-0BFE-4617-91D9-14D2B647290B}" type="presOf" srcId="{499AA882-3C80-41ED-83E1-69E064E24C93}" destId="{53492FB7-523B-434F-A818-B5333249841D}" srcOrd="1" destOrd="0" presId="urn:microsoft.com/office/officeart/2005/8/layout/list1"/>
    <dgm:cxn modelId="{92618F47-6B23-4CB1-8EFC-E73C2F549B46}" srcId="{499AA882-3C80-41ED-83E1-69E064E24C93}" destId="{834381A1-1FFB-433F-9F92-312C7E4474E0}" srcOrd="1" destOrd="0" parTransId="{76C772AE-DF43-4862-89C6-582E7B9B90F2}" sibTransId="{B3BED1CE-0FC2-4D02-B936-4A37B3686199}"/>
    <dgm:cxn modelId="{33A6BD49-742B-4634-985E-E79DBE670E0B}" type="presOf" srcId="{565BAF91-4CBD-41AD-B385-63BDB84BE4AB}" destId="{17DA3028-4D6B-4909-A2DA-EACA51094456}" srcOrd="0" destOrd="2" presId="urn:microsoft.com/office/officeart/2005/8/layout/list1"/>
    <dgm:cxn modelId="{33F19675-8101-4855-B5F1-A2B2D5F0BDD0}" type="presOf" srcId="{74A38099-6643-4BDD-926D-CAE91FD80075}" destId="{F2C33B9A-F74D-44AB-8CF6-C36035E8ECE1}" srcOrd="0" destOrd="1" presId="urn:microsoft.com/office/officeart/2005/8/layout/list1"/>
    <dgm:cxn modelId="{1D230E57-27AD-4AD5-953E-5FFE27B6AF29}" type="presOf" srcId="{834381A1-1FFB-433F-9F92-312C7E4474E0}" destId="{EEDF15B6-E1C0-41E0-9A62-C8C0A214D67A}" srcOrd="0" destOrd="1" presId="urn:microsoft.com/office/officeart/2005/8/layout/list1"/>
    <dgm:cxn modelId="{9C5A837B-5278-4C31-B437-CA82C2808184}" srcId="{1EC679A1-0026-400C-8F1D-C5AD1808B155}" destId="{565BAF91-4CBD-41AD-B385-63BDB84BE4AB}" srcOrd="2" destOrd="0" parTransId="{23C7C585-A874-421D-A26E-1C1EA4F776E7}" sibTransId="{B903EA46-A9C5-494E-9671-765E5C951F20}"/>
    <dgm:cxn modelId="{2F82E480-AF12-4628-81EC-C9FFEAFFDA65}" srcId="{656862BD-A696-4D1F-9BA4-D528D3406A78}" destId="{61B33145-462E-4F4E-B09D-AF01B64B2F18}" srcOrd="0" destOrd="0" parTransId="{2BC447EC-1E75-4E22-9020-71C0805A438B}" sibTransId="{6EB019FB-0328-437A-AB0A-0C8DA3EF16AF}"/>
    <dgm:cxn modelId="{881A2289-424A-4429-A825-88AA21B40F49}" srcId="{933A4441-6CE1-41DE-8A46-085F4F279E56}" destId="{5271283A-7B41-4229-BB8D-996C0242EDAE}" srcOrd="0" destOrd="0" parTransId="{7EFD147E-2BF7-48DB-9771-03388E07BEA9}" sibTransId="{DF611C18-2D81-440E-8FA0-EA8342FC595E}"/>
    <dgm:cxn modelId="{F77F558F-AEB5-438D-A593-7DDEA8765C17}" type="presOf" srcId="{1EC679A1-0026-400C-8F1D-C5AD1808B155}" destId="{BD995511-CD7D-45F4-A96C-F0B0EAFDDD96}" srcOrd="0" destOrd="0" presId="urn:microsoft.com/office/officeart/2005/8/layout/list1"/>
    <dgm:cxn modelId="{E8ECF491-9E2F-41DC-B49B-A4A2EB868123}" type="presOf" srcId="{61B33145-462E-4F4E-B09D-AF01B64B2F18}" destId="{FE3C39D3-C6BD-4FAA-909C-A97959DBFE25}" srcOrd="0" destOrd="0" presId="urn:microsoft.com/office/officeart/2005/8/layout/list1"/>
    <dgm:cxn modelId="{E8F88995-35A5-4178-8B1A-194B7B0D4317}" type="presOf" srcId="{D28CE9D3-FA93-4F2D-BED8-91EFCB6FAB75}" destId="{EEDF15B6-E1C0-41E0-9A62-C8C0A214D67A}" srcOrd="0" destOrd="2" presId="urn:microsoft.com/office/officeart/2005/8/layout/list1"/>
    <dgm:cxn modelId="{83F79195-C398-4C2E-8E13-F43FBAD7281E}" srcId="{2FAEA125-CE6D-4504-8EFF-0F99A7AAF4C1}" destId="{1EC679A1-0026-400C-8F1D-C5AD1808B155}" srcOrd="1" destOrd="0" parTransId="{7777905B-53FD-4A24-83D1-2939FC1953B1}" sibTransId="{212A70F4-0677-48B5-BCC0-8F4D5F5F4E4D}"/>
    <dgm:cxn modelId="{28640D96-F3F3-4898-A083-557F3FF6D366}" type="presOf" srcId="{656862BD-A696-4D1F-9BA4-D528D3406A78}" destId="{E3B0ADA2-3EC9-4F6D-A335-A5DDC6AD98AB}" srcOrd="1" destOrd="0" presId="urn:microsoft.com/office/officeart/2005/8/layout/list1"/>
    <dgm:cxn modelId="{AF771B9F-EA75-4664-85AD-ADC75742834F}" srcId="{2FAEA125-CE6D-4504-8EFF-0F99A7AAF4C1}" destId="{933A4441-6CE1-41DE-8A46-085F4F279E56}" srcOrd="0" destOrd="0" parTransId="{078FBDD5-21A3-4622-AA5D-7D9DD4853910}" sibTransId="{245472CD-1C86-474F-BD48-315D152C1A3F}"/>
    <dgm:cxn modelId="{8B6AC2A1-1E55-4C5F-8509-545C89DA4545}" type="presOf" srcId="{933A4441-6CE1-41DE-8A46-085F4F279E56}" destId="{97273C77-8FAE-4873-8104-835AFFDB707D}" srcOrd="0" destOrd="0" presId="urn:microsoft.com/office/officeart/2005/8/layout/list1"/>
    <dgm:cxn modelId="{37D8B9A2-D442-4FFF-850D-D3482D42D8CE}" srcId="{499AA882-3C80-41ED-83E1-69E064E24C93}" destId="{E815F90D-DE6A-4301-BD53-159247859B22}" srcOrd="0" destOrd="0" parTransId="{06B4150E-266E-4EBA-97E0-B77E1553A8F5}" sibTransId="{FAA74521-6EF3-4029-86D8-71787649FF6D}"/>
    <dgm:cxn modelId="{E8C8C6A7-356F-4A0C-8AB0-D29FBB7A3D5D}" type="presOf" srcId="{2FAEA125-CE6D-4504-8EFF-0F99A7AAF4C1}" destId="{4ADE0855-BADC-418A-8FFE-9478C4B29F04}" srcOrd="0" destOrd="0" presId="urn:microsoft.com/office/officeart/2005/8/layout/list1"/>
    <dgm:cxn modelId="{B68A4EB0-5A3C-4CAA-B596-6B938BE329A4}" type="presOf" srcId="{6329D69C-016B-41FB-925F-088D1AB7DC45}" destId="{17DA3028-4D6B-4909-A2DA-EACA51094456}" srcOrd="0" destOrd="1" presId="urn:microsoft.com/office/officeart/2005/8/layout/list1"/>
    <dgm:cxn modelId="{CD25EDB7-BDCB-4098-BE7F-91BC0123CDA0}" type="presOf" srcId="{5271283A-7B41-4229-BB8D-996C0242EDAE}" destId="{F2C33B9A-F74D-44AB-8CF6-C36035E8ECE1}" srcOrd="0" destOrd="0" presId="urn:microsoft.com/office/officeart/2005/8/layout/list1"/>
    <dgm:cxn modelId="{D96DD0C0-C79D-4656-AACB-44B8504440BE}" srcId="{656862BD-A696-4D1F-9BA4-D528D3406A78}" destId="{6D84B807-8332-4159-BF77-9A9B51A25E2A}" srcOrd="1" destOrd="0" parTransId="{DD567755-F436-4B47-9325-0A8E7C4901B7}" sibTransId="{8B9B6E05-0170-4EA8-B14C-989EE9EDBCB2}"/>
    <dgm:cxn modelId="{030E46C4-28F5-439A-949E-AD54958D7723}" srcId="{1EC679A1-0026-400C-8F1D-C5AD1808B155}" destId="{6329D69C-016B-41FB-925F-088D1AB7DC45}" srcOrd="1" destOrd="0" parTransId="{6A44AC1E-C916-47E1-BD3A-903E3D89A308}" sibTransId="{22DC821A-74F2-42B4-AC70-8A565379C81A}"/>
    <dgm:cxn modelId="{AAF03BCC-919B-4487-9937-06EFEC44360F}" srcId="{2FAEA125-CE6D-4504-8EFF-0F99A7AAF4C1}" destId="{656862BD-A696-4D1F-9BA4-D528D3406A78}" srcOrd="2" destOrd="0" parTransId="{CC6F69BD-742C-43ED-870E-2E708834C480}" sibTransId="{F9A2E073-3FFD-4DA3-9459-F4B803B8ACE4}"/>
    <dgm:cxn modelId="{8B2203CD-973F-4EE7-BE60-178310EA42A7}" type="presOf" srcId="{933A4441-6CE1-41DE-8A46-085F4F279E56}" destId="{67D86C2F-2A34-4F46-B4E4-6A963AA08107}" srcOrd="1" destOrd="0" presId="urn:microsoft.com/office/officeart/2005/8/layout/list1"/>
    <dgm:cxn modelId="{6CC1CAD6-FFAD-4F13-8536-33EE18FCA04F}" srcId="{1EC679A1-0026-400C-8F1D-C5AD1808B155}" destId="{DE55505A-B075-4D21-8A3E-3BD77ED1FBD5}" srcOrd="0" destOrd="0" parTransId="{5A58B5F1-C5A1-4FDE-8CF9-701354A3ED41}" sibTransId="{A70EF05A-AA5E-49A8-8D60-1CD0EA221C0B}"/>
    <dgm:cxn modelId="{F70776E2-E3E1-43C2-B7AF-A1B845C08149}" type="presOf" srcId="{6D84B807-8332-4159-BF77-9A9B51A25E2A}" destId="{FE3C39D3-C6BD-4FAA-909C-A97959DBFE25}" srcOrd="0" destOrd="1" presId="urn:microsoft.com/office/officeart/2005/8/layout/list1"/>
    <dgm:cxn modelId="{9412E2E8-FC96-4773-9730-E2655BC2780F}" type="presOf" srcId="{DE55505A-B075-4D21-8A3E-3BD77ED1FBD5}" destId="{17DA3028-4D6B-4909-A2DA-EACA51094456}" srcOrd="0" destOrd="0" presId="urn:microsoft.com/office/officeart/2005/8/layout/list1"/>
    <dgm:cxn modelId="{D3A617E9-D650-4CA5-97C5-B4111F3CCFC2}" type="presOf" srcId="{656862BD-A696-4D1F-9BA4-D528D3406A78}" destId="{6E60428F-BD95-45D3-853B-703137C61A93}" srcOrd="0" destOrd="0" presId="urn:microsoft.com/office/officeart/2005/8/layout/list1"/>
    <dgm:cxn modelId="{9853F6EC-200F-4EFB-8BBE-DEF6B393F970}" srcId="{499AA882-3C80-41ED-83E1-69E064E24C93}" destId="{D28CE9D3-FA93-4F2D-BED8-91EFCB6FAB75}" srcOrd="2" destOrd="0" parTransId="{6CD62A07-0F8D-47D0-84F4-F73184B590DC}" sibTransId="{2560AEFD-6BF8-474C-98C4-D49FAE308951}"/>
    <dgm:cxn modelId="{A85FB6FF-5BDE-4D52-924D-D49CA8A3D947}" type="presParOf" srcId="{4ADE0855-BADC-418A-8FFE-9478C4B29F04}" destId="{8BD9A5DC-077E-42EF-A975-33C84BED7F21}" srcOrd="0" destOrd="0" presId="urn:microsoft.com/office/officeart/2005/8/layout/list1"/>
    <dgm:cxn modelId="{12C64070-5A65-4815-A3E7-78454E132957}" type="presParOf" srcId="{8BD9A5DC-077E-42EF-A975-33C84BED7F21}" destId="{97273C77-8FAE-4873-8104-835AFFDB707D}" srcOrd="0" destOrd="0" presId="urn:microsoft.com/office/officeart/2005/8/layout/list1"/>
    <dgm:cxn modelId="{37950241-3340-4B38-9DA4-58F73D5F8F6F}" type="presParOf" srcId="{8BD9A5DC-077E-42EF-A975-33C84BED7F21}" destId="{67D86C2F-2A34-4F46-B4E4-6A963AA08107}" srcOrd="1" destOrd="0" presId="urn:microsoft.com/office/officeart/2005/8/layout/list1"/>
    <dgm:cxn modelId="{FA4B687C-1703-4F70-92CB-961764D471C3}" type="presParOf" srcId="{4ADE0855-BADC-418A-8FFE-9478C4B29F04}" destId="{3EA4F3ED-A326-4074-A229-B522FD07B9D8}" srcOrd="1" destOrd="0" presId="urn:microsoft.com/office/officeart/2005/8/layout/list1"/>
    <dgm:cxn modelId="{928694FC-F62C-4072-A163-B41681893167}" type="presParOf" srcId="{4ADE0855-BADC-418A-8FFE-9478C4B29F04}" destId="{F2C33B9A-F74D-44AB-8CF6-C36035E8ECE1}" srcOrd="2" destOrd="0" presId="urn:microsoft.com/office/officeart/2005/8/layout/list1"/>
    <dgm:cxn modelId="{CBB6FF7F-8C93-4892-880A-0F1611A198C5}" type="presParOf" srcId="{4ADE0855-BADC-418A-8FFE-9478C4B29F04}" destId="{9F2C2168-DD99-4BEF-BEF0-61606EC3F43D}" srcOrd="3" destOrd="0" presId="urn:microsoft.com/office/officeart/2005/8/layout/list1"/>
    <dgm:cxn modelId="{0F66B1CB-4E13-4C4B-99FC-90426F5AB352}" type="presParOf" srcId="{4ADE0855-BADC-418A-8FFE-9478C4B29F04}" destId="{1123BDBB-3E71-4399-95A0-F61FB47B9468}" srcOrd="4" destOrd="0" presId="urn:microsoft.com/office/officeart/2005/8/layout/list1"/>
    <dgm:cxn modelId="{C5B8BF3A-AE8A-496A-B13F-6EE5683864CB}" type="presParOf" srcId="{1123BDBB-3E71-4399-95A0-F61FB47B9468}" destId="{BD995511-CD7D-45F4-A96C-F0B0EAFDDD96}" srcOrd="0" destOrd="0" presId="urn:microsoft.com/office/officeart/2005/8/layout/list1"/>
    <dgm:cxn modelId="{05907856-C15D-411A-A980-A21FDBD49342}" type="presParOf" srcId="{1123BDBB-3E71-4399-95A0-F61FB47B9468}" destId="{14D87D49-A34B-4291-A7DE-8B6CE71E4A73}" srcOrd="1" destOrd="0" presId="urn:microsoft.com/office/officeart/2005/8/layout/list1"/>
    <dgm:cxn modelId="{F6023EC2-F86E-4FD7-8BDC-C6A0FE0B8C41}" type="presParOf" srcId="{4ADE0855-BADC-418A-8FFE-9478C4B29F04}" destId="{F6B525F4-21FF-4902-A15A-7100C0E85716}" srcOrd="5" destOrd="0" presId="urn:microsoft.com/office/officeart/2005/8/layout/list1"/>
    <dgm:cxn modelId="{31DC97A7-C53E-455D-8B59-A169F7AE30DD}" type="presParOf" srcId="{4ADE0855-BADC-418A-8FFE-9478C4B29F04}" destId="{17DA3028-4D6B-4909-A2DA-EACA51094456}" srcOrd="6" destOrd="0" presId="urn:microsoft.com/office/officeart/2005/8/layout/list1"/>
    <dgm:cxn modelId="{4A88431E-4620-45F1-A04D-36E804F3CF4A}" type="presParOf" srcId="{4ADE0855-BADC-418A-8FFE-9478C4B29F04}" destId="{00C6C5E6-B69C-4ED7-B8B8-73B1CEE926CF}" srcOrd="7" destOrd="0" presId="urn:microsoft.com/office/officeart/2005/8/layout/list1"/>
    <dgm:cxn modelId="{3E4F1E12-0152-4C2D-B270-D1FAA9D8EC1E}" type="presParOf" srcId="{4ADE0855-BADC-418A-8FFE-9478C4B29F04}" destId="{B28270D3-4331-4437-84BD-40C79EC5120C}" srcOrd="8" destOrd="0" presId="urn:microsoft.com/office/officeart/2005/8/layout/list1"/>
    <dgm:cxn modelId="{82E490DA-590E-452F-BF8E-FD540D6554B7}" type="presParOf" srcId="{B28270D3-4331-4437-84BD-40C79EC5120C}" destId="{6E60428F-BD95-45D3-853B-703137C61A93}" srcOrd="0" destOrd="0" presId="urn:microsoft.com/office/officeart/2005/8/layout/list1"/>
    <dgm:cxn modelId="{67FC8877-7601-4617-94D5-123A4896098D}" type="presParOf" srcId="{B28270D3-4331-4437-84BD-40C79EC5120C}" destId="{E3B0ADA2-3EC9-4F6D-A335-A5DDC6AD98AB}" srcOrd="1" destOrd="0" presId="urn:microsoft.com/office/officeart/2005/8/layout/list1"/>
    <dgm:cxn modelId="{62C921C4-5FC0-473E-9E39-B7369880865D}" type="presParOf" srcId="{4ADE0855-BADC-418A-8FFE-9478C4B29F04}" destId="{3566D7CD-E746-4DEF-B7B3-A852328D46F6}" srcOrd="9" destOrd="0" presId="urn:microsoft.com/office/officeart/2005/8/layout/list1"/>
    <dgm:cxn modelId="{9DA6C03B-65CB-4EFA-A666-D813B14B913F}" type="presParOf" srcId="{4ADE0855-BADC-418A-8FFE-9478C4B29F04}" destId="{FE3C39D3-C6BD-4FAA-909C-A97959DBFE25}" srcOrd="10" destOrd="0" presId="urn:microsoft.com/office/officeart/2005/8/layout/list1"/>
    <dgm:cxn modelId="{51BD1BAA-5225-454D-BD2D-FD80A4D8F7D0}" type="presParOf" srcId="{4ADE0855-BADC-418A-8FFE-9478C4B29F04}" destId="{BCE8CDA7-CC3D-44E6-8172-88ACBAF45350}" srcOrd="11" destOrd="0" presId="urn:microsoft.com/office/officeart/2005/8/layout/list1"/>
    <dgm:cxn modelId="{0AF2F472-2746-4F87-800A-50A5BCE0A95A}" type="presParOf" srcId="{4ADE0855-BADC-418A-8FFE-9478C4B29F04}" destId="{64CCB13B-E4DF-4B80-8ED7-65E85F2B80E3}" srcOrd="12" destOrd="0" presId="urn:microsoft.com/office/officeart/2005/8/layout/list1"/>
    <dgm:cxn modelId="{ED21D86F-965A-43D3-8CB8-9D6ED135D2E9}" type="presParOf" srcId="{64CCB13B-E4DF-4B80-8ED7-65E85F2B80E3}" destId="{53D13484-30AA-4339-BF66-5BAFB2632E88}" srcOrd="0" destOrd="0" presId="urn:microsoft.com/office/officeart/2005/8/layout/list1"/>
    <dgm:cxn modelId="{98C72322-1939-46E6-BCED-78C35CF73615}" type="presParOf" srcId="{64CCB13B-E4DF-4B80-8ED7-65E85F2B80E3}" destId="{53492FB7-523B-434F-A818-B5333249841D}" srcOrd="1" destOrd="0" presId="urn:microsoft.com/office/officeart/2005/8/layout/list1"/>
    <dgm:cxn modelId="{E2150956-2B86-4E57-85F0-690B07AC6CC3}" type="presParOf" srcId="{4ADE0855-BADC-418A-8FFE-9478C4B29F04}" destId="{B4AFC7C1-14C3-4866-AA29-F37F0672B5F3}" srcOrd="13" destOrd="0" presId="urn:microsoft.com/office/officeart/2005/8/layout/list1"/>
    <dgm:cxn modelId="{C4E22CC0-7489-46A8-B577-D6A05BAEC4DB}" type="presParOf" srcId="{4ADE0855-BADC-418A-8FFE-9478C4B29F04}" destId="{EEDF15B6-E1C0-41E0-9A62-C8C0A214D67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DD9F60-E506-4B87-BFE1-8612D79D945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D0EEA8-7DDA-4A48-8360-2845BB5643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masis MT Pro Light" panose="02040304050005020304" pitchFamily="18" charset="0"/>
            </a:rPr>
            <a:t>This comprehensive data analysis provides actionable insights that can be used to </a:t>
          </a:r>
          <a:r>
            <a:rPr lang="en-US" dirty="0" err="1">
              <a:latin typeface="Amasis MT Pro Light" panose="02040304050005020304" pitchFamily="18" charset="0"/>
            </a:rPr>
            <a:t>optimise</a:t>
          </a:r>
          <a:r>
            <a:rPr lang="en-US" dirty="0">
              <a:latin typeface="Amasis MT Pro Light" panose="02040304050005020304" pitchFamily="18" charset="0"/>
            </a:rPr>
            <a:t> healthcare services, improve appointment attendance, and enhance public perception of NHS services. The combination of advanced statistical techniques, interactive </a:t>
          </a:r>
          <a:r>
            <a:rPr lang="en-US" dirty="0" err="1">
              <a:latin typeface="Amasis MT Pro Light" panose="02040304050005020304" pitchFamily="18" charset="0"/>
            </a:rPr>
            <a:t>visualisations</a:t>
          </a:r>
          <a:r>
            <a:rPr lang="en-US" dirty="0">
              <a:latin typeface="Amasis MT Pro Light" panose="02040304050005020304" pitchFamily="18" charset="0"/>
            </a:rPr>
            <a:t>, predictive modeling, and NLP ensures that the conclusions drawn are both reliable and insightful, providing a robust foundation for strategic decision-making.</a:t>
          </a:r>
        </a:p>
      </dgm:t>
    </dgm:pt>
    <dgm:pt modelId="{C4F7CBFA-693D-4E7D-8EB5-0014E2CFE209}" type="parTrans" cxnId="{7D028B71-01CB-47D9-A57C-502906F884FF}">
      <dgm:prSet/>
      <dgm:spPr/>
      <dgm:t>
        <a:bodyPr/>
        <a:lstStyle/>
        <a:p>
          <a:endParaRPr lang="en-US"/>
        </a:p>
      </dgm:t>
    </dgm:pt>
    <dgm:pt modelId="{19175293-500E-4D2E-BC26-385DEB778165}" type="sibTrans" cxnId="{7D028B71-01CB-47D9-A57C-502906F884F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8AF0F1-84DD-48A3-ADF9-6D0717A4296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>
              <a:latin typeface="Amasis MT Pro" panose="02040504050005020304" pitchFamily="18" charset="0"/>
            </a:rPr>
            <a:t>Recommendations:</a:t>
          </a:r>
        </a:p>
        <a:p>
          <a:pPr>
            <a:lnSpc>
              <a:spcPct val="100000"/>
            </a:lnSpc>
          </a:pPr>
          <a:r>
            <a:rPr lang="en-US" dirty="0">
              <a:latin typeface="Amasis MT Pro" panose="02040504050005020304" pitchFamily="18" charset="0"/>
            </a:rPr>
            <a:t>Implement Dynamic Capacity Planning</a:t>
          </a:r>
        </a:p>
        <a:p>
          <a:pPr>
            <a:lnSpc>
              <a:spcPct val="100000"/>
            </a:lnSpc>
          </a:pPr>
          <a:r>
            <a:rPr lang="en-US" dirty="0">
              <a:latin typeface="Amasis MT Pro" panose="02040504050005020304" pitchFamily="18" charset="0"/>
            </a:rPr>
            <a:t>Targeted Outreach to Reduce Missed Appointments</a:t>
          </a:r>
        </a:p>
        <a:p>
          <a:pPr>
            <a:lnSpc>
              <a:spcPct val="100000"/>
            </a:lnSpc>
          </a:pPr>
          <a:r>
            <a:rPr lang="en-US" dirty="0">
              <a:latin typeface="Amasis MT Pro" panose="02040504050005020304" pitchFamily="18" charset="0"/>
            </a:rPr>
            <a:t>Seasonal Resource Adjustment</a:t>
          </a:r>
        </a:p>
        <a:p>
          <a:pPr>
            <a:lnSpc>
              <a:spcPct val="100000"/>
            </a:lnSpc>
          </a:pPr>
          <a:r>
            <a:rPr lang="en-US" dirty="0">
              <a:latin typeface="Amasis MT Pro" panose="02040504050005020304" pitchFamily="18" charset="0"/>
            </a:rPr>
            <a:t>Enhance Public Engagement</a:t>
          </a:r>
        </a:p>
      </dgm:t>
    </dgm:pt>
    <dgm:pt modelId="{DCFE2C73-876A-49C8-BF24-6C012D723E97}" type="parTrans" cxnId="{48AFF3C1-8082-42BB-88CB-A26F7E32D0C7}">
      <dgm:prSet/>
      <dgm:spPr/>
      <dgm:t>
        <a:bodyPr/>
        <a:lstStyle/>
        <a:p>
          <a:endParaRPr lang="en-US"/>
        </a:p>
      </dgm:t>
    </dgm:pt>
    <dgm:pt modelId="{D1E86FDB-D970-433E-9155-CA6EC85B4BC8}" type="sibTrans" cxnId="{48AFF3C1-8082-42BB-88CB-A26F7E32D0C7}">
      <dgm:prSet/>
      <dgm:spPr/>
      <dgm:t>
        <a:bodyPr/>
        <a:lstStyle/>
        <a:p>
          <a:endParaRPr lang="en-US"/>
        </a:p>
      </dgm:t>
    </dgm:pt>
    <dgm:pt modelId="{79B29864-6440-4C71-A7F0-CDBEA8265D77}" type="pres">
      <dgm:prSet presAssocID="{D8DD9F60-E506-4B87-BFE1-8612D79D945E}" presName="diagram" presStyleCnt="0">
        <dgm:presLayoutVars>
          <dgm:dir/>
          <dgm:resizeHandles val="exact"/>
        </dgm:presLayoutVars>
      </dgm:prSet>
      <dgm:spPr/>
    </dgm:pt>
    <dgm:pt modelId="{EC049564-2630-4149-9281-AF5AEA3C6779}" type="pres">
      <dgm:prSet presAssocID="{8AD0EEA8-7DDA-4A48-8360-2845BB5643D7}" presName="node" presStyleLbl="node1" presStyleIdx="0" presStyleCnt="2">
        <dgm:presLayoutVars>
          <dgm:bulletEnabled val="1"/>
        </dgm:presLayoutVars>
      </dgm:prSet>
      <dgm:spPr/>
    </dgm:pt>
    <dgm:pt modelId="{D4D85AC1-A798-4053-97BE-8F9AF8975867}" type="pres">
      <dgm:prSet presAssocID="{19175293-500E-4D2E-BC26-385DEB778165}" presName="sibTrans" presStyleCnt="0"/>
      <dgm:spPr/>
    </dgm:pt>
    <dgm:pt modelId="{695FAA2F-A0BD-439F-9ED1-3D3AAF8E1C3A}" type="pres">
      <dgm:prSet presAssocID="{168AF0F1-84DD-48A3-ADF9-6D0717A42962}" presName="node" presStyleLbl="node1" presStyleIdx="1" presStyleCnt="2">
        <dgm:presLayoutVars>
          <dgm:bulletEnabled val="1"/>
        </dgm:presLayoutVars>
      </dgm:prSet>
      <dgm:spPr/>
    </dgm:pt>
  </dgm:ptLst>
  <dgm:cxnLst>
    <dgm:cxn modelId="{A3B9610D-0861-47BB-BADD-9A2964245339}" type="presOf" srcId="{D8DD9F60-E506-4B87-BFE1-8612D79D945E}" destId="{79B29864-6440-4C71-A7F0-CDBEA8265D77}" srcOrd="0" destOrd="0" presId="urn:microsoft.com/office/officeart/2005/8/layout/default"/>
    <dgm:cxn modelId="{7BBA6D1E-B9D2-4571-9DE6-D808CA6F03BE}" type="presOf" srcId="{8AD0EEA8-7DDA-4A48-8360-2845BB5643D7}" destId="{EC049564-2630-4149-9281-AF5AEA3C6779}" srcOrd="0" destOrd="0" presId="urn:microsoft.com/office/officeart/2005/8/layout/default"/>
    <dgm:cxn modelId="{B0972121-E76D-410A-96F4-D758877F968A}" type="presOf" srcId="{168AF0F1-84DD-48A3-ADF9-6D0717A42962}" destId="{695FAA2F-A0BD-439F-9ED1-3D3AAF8E1C3A}" srcOrd="0" destOrd="0" presId="urn:microsoft.com/office/officeart/2005/8/layout/default"/>
    <dgm:cxn modelId="{7D028B71-01CB-47D9-A57C-502906F884FF}" srcId="{D8DD9F60-E506-4B87-BFE1-8612D79D945E}" destId="{8AD0EEA8-7DDA-4A48-8360-2845BB5643D7}" srcOrd="0" destOrd="0" parTransId="{C4F7CBFA-693D-4E7D-8EB5-0014E2CFE209}" sibTransId="{19175293-500E-4D2E-BC26-385DEB778165}"/>
    <dgm:cxn modelId="{48AFF3C1-8082-42BB-88CB-A26F7E32D0C7}" srcId="{D8DD9F60-E506-4B87-BFE1-8612D79D945E}" destId="{168AF0F1-84DD-48A3-ADF9-6D0717A42962}" srcOrd="1" destOrd="0" parTransId="{DCFE2C73-876A-49C8-BF24-6C012D723E97}" sibTransId="{D1E86FDB-D970-433E-9155-CA6EC85B4BC8}"/>
    <dgm:cxn modelId="{30BFCEEE-1D40-4DB7-8447-C9B22DA79527}" type="presParOf" srcId="{79B29864-6440-4C71-A7F0-CDBEA8265D77}" destId="{EC049564-2630-4149-9281-AF5AEA3C6779}" srcOrd="0" destOrd="0" presId="urn:microsoft.com/office/officeart/2005/8/layout/default"/>
    <dgm:cxn modelId="{E63FB05B-2167-437F-AF59-BE3EDBB628C6}" type="presParOf" srcId="{79B29864-6440-4C71-A7F0-CDBEA8265D77}" destId="{D4D85AC1-A798-4053-97BE-8F9AF8975867}" srcOrd="1" destOrd="0" presId="urn:microsoft.com/office/officeart/2005/8/layout/default"/>
    <dgm:cxn modelId="{3B80DDD9-B76F-4573-ADEB-48B3EC87E20C}" type="presParOf" srcId="{79B29864-6440-4C71-A7F0-CDBEA8265D77}" destId="{695FAA2F-A0BD-439F-9ED1-3D3AAF8E1C3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BC584-0D58-4E55-AE03-21E748EF5BBA}">
      <dsp:nvSpPr>
        <dsp:cNvPr id="0" name=""/>
        <dsp:cNvSpPr/>
      </dsp:nvSpPr>
      <dsp:spPr>
        <a:xfrm>
          <a:off x="190822" y="2560"/>
          <a:ext cx="2665964" cy="1599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>
              <a:latin typeface="Amasis MT Pro" panose="02040504050005020304" pitchFamily="18" charset="0"/>
            </a:rPr>
            <a:t>Resource </a:t>
          </a:r>
          <a:r>
            <a:rPr lang="en-US" sz="2500" b="0" i="0" kern="1200" baseline="0" dirty="0" err="1">
              <a:latin typeface="Amasis MT Pro" panose="02040504050005020304" pitchFamily="18" charset="0"/>
            </a:rPr>
            <a:t>Utilisation</a:t>
          </a:r>
          <a:r>
            <a:rPr lang="en-US" sz="2500" b="0" i="0" kern="1200" baseline="0" dirty="0">
              <a:latin typeface="Amasis MT Pro" panose="02040504050005020304" pitchFamily="18" charset="0"/>
            </a:rPr>
            <a:t> Analysis</a:t>
          </a:r>
          <a:endParaRPr lang="en-US" sz="2500" kern="1200" dirty="0">
            <a:latin typeface="Amasis MT Pro" panose="02040504050005020304" pitchFamily="18" charset="0"/>
          </a:endParaRPr>
        </a:p>
      </dsp:txBody>
      <dsp:txXfrm>
        <a:off x="190822" y="2560"/>
        <a:ext cx="2665964" cy="1599578"/>
      </dsp:txXfrm>
    </dsp:sp>
    <dsp:sp modelId="{F2CFA264-8799-4FDB-95C2-20DF50772F8D}">
      <dsp:nvSpPr>
        <dsp:cNvPr id="0" name=""/>
        <dsp:cNvSpPr/>
      </dsp:nvSpPr>
      <dsp:spPr>
        <a:xfrm>
          <a:off x="3123383" y="2560"/>
          <a:ext cx="2665964" cy="1599578"/>
        </a:xfrm>
        <a:prstGeom prst="rect">
          <a:avLst/>
        </a:prstGeom>
        <a:solidFill>
          <a:schemeClr val="accent2">
            <a:hueOff val="-376762"/>
            <a:satOff val="-1673"/>
            <a:lumOff val="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>
              <a:latin typeface="Amasis MT Pro" panose="02040504050005020304" pitchFamily="18" charset="0"/>
            </a:rPr>
            <a:t>Missed Appointment Analysis</a:t>
          </a:r>
          <a:endParaRPr lang="en-US" sz="2500" kern="1200">
            <a:latin typeface="Amasis MT Pro" panose="02040504050005020304" pitchFamily="18" charset="0"/>
          </a:endParaRPr>
        </a:p>
      </dsp:txBody>
      <dsp:txXfrm>
        <a:off x="3123383" y="2560"/>
        <a:ext cx="2665964" cy="1599578"/>
      </dsp:txXfrm>
    </dsp:sp>
    <dsp:sp modelId="{836EC728-8F37-4B99-B058-956EE45AE115}">
      <dsp:nvSpPr>
        <dsp:cNvPr id="0" name=""/>
        <dsp:cNvSpPr/>
      </dsp:nvSpPr>
      <dsp:spPr>
        <a:xfrm>
          <a:off x="190822" y="1868735"/>
          <a:ext cx="2665964" cy="1599578"/>
        </a:xfrm>
        <a:prstGeom prst="rect">
          <a:avLst/>
        </a:prstGeom>
        <a:solidFill>
          <a:schemeClr val="accent2">
            <a:hueOff val="-753525"/>
            <a:satOff val="-3345"/>
            <a:lumOff val="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>
              <a:latin typeface="Amasis MT Pro" panose="02040504050005020304" pitchFamily="18" charset="0"/>
            </a:rPr>
            <a:t>Temporal Trends Analysis</a:t>
          </a:r>
          <a:endParaRPr lang="en-US" sz="2500" kern="1200">
            <a:latin typeface="Amasis MT Pro" panose="02040504050005020304" pitchFamily="18" charset="0"/>
          </a:endParaRPr>
        </a:p>
      </dsp:txBody>
      <dsp:txXfrm>
        <a:off x="190822" y="1868735"/>
        <a:ext cx="2665964" cy="1599578"/>
      </dsp:txXfrm>
    </dsp:sp>
    <dsp:sp modelId="{F3FE97B8-828C-4169-AE8D-1E39FC1036E6}">
      <dsp:nvSpPr>
        <dsp:cNvPr id="0" name=""/>
        <dsp:cNvSpPr/>
      </dsp:nvSpPr>
      <dsp:spPr>
        <a:xfrm>
          <a:off x="3123383" y="1868735"/>
          <a:ext cx="2665964" cy="1599578"/>
        </a:xfrm>
        <a:prstGeom prst="rect">
          <a:avLst/>
        </a:prstGeom>
        <a:solidFill>
          <a:schemeClr val="accent2">
            <a:hueOff val="-1130287"/>
            <a:satOff val="-5018"/>
            <a:lumOff val="2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>
              <a:latin typeface="Amasis MT Pro" panose="02040504050005020304" pitchFamily="18" charset="0"/>
            </a:rPr>
            <a:t>Public Sentiment Analysis</a:t>
          </a:r>
          <a:endParaRPr lang="en-US" sz="2500" kern="1200" dirty="0">
            <a:latin typeface="Amasis MT Pro" panose="02040504050005020304" pitchFamily="18" charset="0"/>
          </a:endParaRPr>
        </a:p>
      </dsp:txBody>
      <dsp:txXfrm>
        <a:off x="3123383" y="1868735"/>
        <a:ext cx="2665964" cy="1599578"/>
      </dsp:txXfrm>
    </dsp:sp>
    <dsp:sp modelId="{F07DFEA0-176D-4B13-9D80-026DD15B83B2}">
      <dsp:nvSpPr>
        <dsp:cNvPr id="0" name=""/>
        <dsp:cNvSpPr/>
      </dsp:nvSpPr>
      <dsp:spPr>
        <a:xfrm>
          <a:off x="1657102" y="3734910"/>
          <a:ext cx="2665964" cy="1599578"/>
        </a:xfrm>
        <a:prstGeom prst="rect">
          <a:avLst/>
        </a:prstGeom>
        <a:solidFill>
          <a:schemeClr val="accent2">
            <a:hueOff val="-1507050"/>
            <a:satOff val="-6690"/>
            <a:lumOff val="35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>
              <a:latin typeface="Amasis MT Pro" panose="02040504050005020304" pitchFamily="18" charset="0"/>
            </a:rPr>
            <a:t>Additional Questions (distribution and trends) </a:t>
          </a:r>
          <a:endParaRPr lang="en-US" sz="2500" kern="1200">
            <a:latin typeface="Amasis MT Pro" panose="02040504050005020304" pitchFamily="18" charset="0"/>
          </a:endParaRPr>
        </a:p>
      </dsp:txBody>
      <dsp:txXfrm>
        <a:off x="1657102" y="3734910"/>
        <a:ext cx="2665964" cy="1599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33B9A-F74D-44AB-8CF6-C36035E8ECE1}">
      <dsp:nvSpPr>
        <dsp:cNvPr id="0" name=""/>
        <dsp:cNvSpPr/>
      </dsp:nvSpPr>
      <dsp:spPr>
        <a:xfrm>
          <a:off x="0" y="559307"/>
          <a:ext cx="5980170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4128" tIns="270764" rIns="4641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masis MT Pro" panose="02040504050005020304" pitchFamily="18" charset="0"/>
            </a:rPr>
            <a:t>Replaced missing values with 'Unknown'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masis MT Pro" panose="02040504050005020304" pitchFamily="18" charset="0"/>
            </a:rPr>
            <a:t>Converted date columns to datetime format</a:t>
          </a:r>
        </a:p>
      </dsp:txBody>
      <dsp:txXfrm>
        <a:off x="0" y="559307"/>
        <a:ext cx="5980170" cy="757575"/>
      </dsp:txXfrm>
    </dsp:sp>
    <dsp:sp modelId="{67D86C2F-2A34-4F46-B4E4-6A963AA08107}">
      <dsp:nvSpPr>
        <dsp:cNvPr id="0" name=""/>
        <dsp:cNvSpPr/>
      </dsp:nvSpPr>
      <dsp:spPr>
        <a:xfrm>
          <a:off x="299008" y="367427"/>
          <a:ext cx="4186119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225" tIns="0" rIns="15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masis MT Pro" panose="02040504050005020304" pitchFamily="18" charset="0"/>
            </a:rPr>
            <a:t>Actual Duration</a:t>
          </a:r>
          <a:r>
            <a:rPr lang="en-US" sz="1300" kern="1200">
              <a:latin typeface="Amasis MT Pro" panose="02040504050005020304" pitchFamily="18" charset="0"/>
            </a:rPr>
            <a:t>:</a:t>
          </a:r>
        </a:p>
      </dsp:txBody>
      <dsp:txXfrm>
        <a:off x="317742" y="386161"/>
        <a:ext cx="4148651" cy="346292"/>
      </dsp:txXfrm>
    </dsp:sp>
    <dsp:sp modelId="{17DA3028-4D6B-4909-A2DA-EACA51094456}">
      <dsp:nvSpPr>
        <dsp:cNvPr id="0" name=""/>
        <dsp:cNvSpPr/>
      </dsp:nvSpPr>
      <dsp:spPr>
        <a:xfrm>
          <a:off x="0" y="1578962"/>
          <a:ext cx="5980170" cy="962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4128" tIns="270764" rIns="4641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masis MT Pro" panose="02040504050005020304" pitchFamily="18" charset="0"/>
            </a:rPr>
            <a:t>Removed duplicate records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masis MT Pro" panose="02040504050005020304" pitchFamily="18" charset="0"/>
            </a:rPr>
            <a:t>Handled missing values by using appropriate imputation techniques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masis MT Pro" panose="02040504050005020304" pitchFamily="18" charset="0"/>
            </a:rPr>
            <a:t>Converted categorical columns to appropriate data types</a:t>
          </a:r>
        </a:p>
      </dsp:txBody>
      <dsp:txXfrm>
        <a:off x="0" y="1578962"/>
        <a:ext cx="5980170" cy="962325"/>
      </dsp:txXfrm>
    </dsp:sp>
    <dsp:sp modelId="{14D87D49-A34B-4291-A7DE-8B6CE71E4A73}">
      <dsp:nvSpPr>
        <dsp:cNvPr id="0" name=""/>
        <dsp:cNvSpPr/>
      </dsp:nvSpPr>
      <dsp:spPr>
        <a:xfrm>
          <a:off x="299008" y="1387082"/>
          <a:ext cx="4186119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225" tIns="0" rIns="15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masis MT Pro" panose="02040504050005020304" pitchFamily="18" charset="0"/>
            </a:rPr>
            <a:t>Appointments Regional</a:t>
          </a:r>
          <a:r>
            <a:rPr lang="en-US" sz="1300" kern="1200">
              <a:latin typeface="Amasis MT Pro" panose="02040504050005020304" pitchFamily="18" charset="0"/>
            </a:rPr>
            <a:t>:</a:t>
          </a:r>
        </a:p>
      </dsp:txBody>
      <dsp:txXfrm>
        <a:off x="317742" y="1405816"/>
        <a:ext cx="4148651" cy="346292"/>
      </dsp:txXfrm>
    </dsp:sp>
    <dsp:sp modelId="{FE3C39D3-C6BD-4FAA-909C-A97959DBFE25}">
      <dsp:nvSpPr>
        <dsp:cNvPr id="0" name=""/>
        <dsp:cNvSpPr/>
      </dsp:nvSpPr>
      <dsp:spPr>
        <a:xfrm>
          <a:off x="0" y="2803367"/>
          <a:ext cx="5980170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4128" tIns="270764" rIns="4641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>
              <a:latin typeface="Amasis MT Pro" panose="02040504050005020304" pitchFamily="18" charset="0"/>
            </a:rPr>
            <a:t>Standardised</a:t>
          </a:r>
          <a:r>
            <a:rPr lang="en-US" sz="1300" kern="1200" dirty="0">
              <a:latin typeface="Amasis MT Pro" panose="02040504050005020304" pitchFamily="18" charset="0"/>
            </a:rPr>
            <a:t> category names for consistency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Amasis MT Pro" panose="02040504050005020304" pitchFamily="18" charset="0"/>
            </a:rPr>
            <a:t>Handled missing values by filling with the most frequent category</a:t>
          </a:r>
        </a:p>
      </dsp:txBody>
      <dsp:txXfrm>
        <a:off x="0" y="2803367"/>
        <a:ext cx="5980170" cy="757575"/>
      </dsp:txXfrm>
    </dsp:sp>
    <dsp:sp modelId="{E3B0ADA2-3EC9-4F6D-A335-A5DDC6AD98AB}">
      <dsp:nvSpPr>
        <dsp:cNvPr id="0" name=""/>
        <dsp:cNvSpPr/>
      </dsp:nvSpPr>
      <dsp:spPr>
        <a:xfrm>
          <a:off x="299008" y="2611487"/>
          <a:ext cx="4186119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225" tIns="0" rIns="15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masis MT Pro" panose="02040504050005020304" pitchFamily="18" charset="0"/>
            </a:rPr>
            <a:t>National Categories</a:t>
          </a:r>
          <a:r>
            <a:rPr lang="en-US" sz="1300" kern="1200">
              <a:latin typeface="Amasis MT Pro" panose="02040504050005020304" pitchFamily="18" charset="0"/>
            </a:rPr>
            <a:t>:</a:t>
          </a:r>
        </a:p>
      </dsp:txBody>
      <dsp:txXfrm>
        <a:off x="317742" y="2630221"/>
        <a:ext cx="4148651" cy="346292"/>
      </dsp:txXfrm>
    </dsp:sp>
    <dsp:sp modelId="{EEDF15B6-E1C0-41E0-9A62-C8C0A214D67A}">
      <dsp:nvSpPr>
        <dsp:cNvPr id="0" name=""/>
        <dsp:cNvSpPr/>
      </dsp:nvSpPr>
      <dsp:spPr>
        <a:xfrm>
          <a:off x="0" y="3823022"/>
          <a:ext cx="5980170" cy="1146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4128" tIns="270764" rIns="464128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masis MT Pro" panose="02040504050005020304" pitchFamily="18" charset="0"/>
            </a:rPr>
            <a:t>Removed special characters and URLs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latin typeface="Amasis MT Pro" panose="02040504050005020304" pitchFamily="18" charset="0"/>
            </a:rPr>
            <a:t>Handled missing values by removing empty tweets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>
              <a:latin typeface="Amasis MT Pro" panose="02040504050005020304" pitchFamily="18" charset="0"/>
            </a:rPr>
            <a:t>Applied text cleaning for sentiment analysis (e.g., lowercase conversion, stopword removal)</a:t>
          </a:r>
        </a:p>
      </dsp:txBody>
      <dsp:txXfrm>
        <a:off x="0" y="3823022"/>
        <a:ext cx="5980170" cy="1146600"/>
      </dsp:txXfrm>
    </dsp:sp>
    <dsp:sp modelId="{53492FB7-523B-434F-A818-B5333249841D}">
      <dsp:nvSpPr>
        <dsp:cNvPr id="0" name=""/>
        <dsp:cNvSpPr/>
      </dsp:nvSpPr>
      <dsp:spPr>
        <a:xfrm>
          <a:off x="299008" y="3631142"/>
          <a:ext cx="4186119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225" tIns="0" rIns="15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Amasis MT Pro" panose="02040504050005020304" pitchFamily="18" charset="0"/>
            </a:rPr>
            <a:t>Tweets</a:t>
          </a:r>
          <a:r>
            <a:rPr lang="en-US" sz="1300" kern="1200">
              <a:latin typeface="Amasis MT Pro" panose="02040504050005020304" pitchFamily="18" charset="0"/>
            </a:rPr>
            <a:t>:</a:t>
          </a:r>
        </a:p>
      </dsp:txBody>
      <dsp:txXfrm>
        <a:off x="317742" y="3649876"/>
        <a:ext cx="4148651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49564-2630-4149-9281-AF5AEA3C6779}">
      <dsp:nvSpPr>
        <dsp:cNvPr id="0" name=""/>
        <dsp:cNvSpPr/>
      </dsp:nvSpPr>
      <dsp:spPr>
        <a:xfrm>
          <a:off x="1116" y="257657"/>
          <a:ext cx="4353222" cy="261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masis MT Pro Light" panose="02040304050005020304" pitchFamily="18" charset="0"/>
            </a:rPr>
            <a:t>This comprehensive data analysis provides actionable insights that can be used to </a:t>
          </a:r>
          <a:r>
            <a:rPr lang="en-US" sz="1600" kern="1200" dirty="0" err="1">
              <a:latin typeface="Amasis MT Pro Light" panose="02040304050005020304" pitchFamily="18" charset="0"/>
            </a:rPr>
            <a:t>optimise</a:t>
          </a:r>
          <a:r>
            <a:rPr lang="en-US" sz="1600" kern="1200" dirty="0">
              <a:latin typeface="Amasis MT Pro Light" panose="02040304050005020304" pitchFamily="18" charset="0"/>
            </a:rPr>
            <a:t> healthcare services, improve appointment attendance, and enhance public perception of NHS services. The combination of advanced statistical techniques, interactive </a:t>
          </a:r>
          <a:r>
            <a:rPr lang="en-US" sz="1600" kern="1200" dirty="0" err="1">
              <a:latin typeface="Amasis MT Pro Light" panose="02040304050005020304" pitchFamily="18" charset="0"/>
            </a:rPr>
            <a:t>visualisations</a:t>
          </a:r>
          <a:r>
            <a:rPr lang="en-US" sz="1600" kern="1200" dirty="0">
              <a:latin typeface="Amasis MT Pro Light" panose="02040304050005020304" pitchFamily="18" charset="0"/>
            </a:rPr>
            <a:t>, predictive modeling, and NLP ensures that the conclusions drawn are both reliable and insightful, providing a robust foundation for strategic decision-making.</a:t>
          </a:r>
        </a:p>
      </dsp:txBody>
      <dsp:txXfrm>
        <a:off x="1116" y="257657"/>
        <a:ext cx="4353222" cy="2611933"/>
      </dsp:txXfrm>
    </dsp:sp>
    <dsp:sp modelId="{695FAA2F-A0BD-439F-9ED1-3D3AAF8E1C3A}">
      <dsp:nvSpPr>
        <dsp:cNvPr id="0" name=""/>
        <dsp:cNvSpPr/>
      </dsp:nvSpPr>
      <dsp:spPr>
        <a:xfrm>
          <a:off x="4789661" y="257657"/>
          <a:ext cx="4353222" cy="261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Amasis MT Pro" panose="02040504050005020304" pitchFamily="18" charset="0"/>
            </a:rPr>
            <a:t>Recommendations: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masis MT Pro" panose="02040504050005020304" pitchFamily="18" charset="0"/>
            </a:rPr>
            <a:t>Implement Dynamic Capacity Planning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masis MT Pro" panose="02040504050005020304" pitchFamily="18" charset="0"/>
            </a:rPr>
            <a:t>Targeted Outreach to Reduce Missed Appointments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masis MT Pro" panose="02040504050005020304" pitchFamily="18" charset="0"/>
            </a:rPr>
            <a:t>Seasonal Resource Adjustment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masis MT Pro" panose="02040504050005020304" pitchFamily="18" charset="0"/>
            </a:rPr>
            <a:t>Enhance Public Engagement</a:t>
          </a:r>
        </a:p>
      </dsp:txBody>
      <dsp:txXfrm>
        <a:off x="4789661" y="257657"/>
        <a:ext cx="4353222" cy="2611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63D6D-0698-4638-A37A-EE8BE44E84F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52CD5-B418-4599-8DF8-53D5FE31C3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626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C52CD5-B418-4599-8DF8-53D5FE31C39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49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678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96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3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08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6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80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9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7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53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10/28/2024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0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73" r:id="rId6"/>
    <p:sldLayoutId id="2147483869" r:id="rId7"/>
    <p:sldLayoutId id="2147483870" r:id="rId8"/>
    <p:sldLayoutId id="2147483871" r:id="rId9"/>
    <p:sldLayoutId id="2147483872" r:id="rId10"/>
    <p:sldLayoutId id="2147483874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EF37EE88-E359-4E69-A072-9959A84E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A1A06-900F-F887-24AA-71F113E18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517650"/>
            <a:ext cx="4565650" cy="1344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b="1" kern="1200" spc="-50" baseline="0" dirty="0">
                <a:solidFill>
                  <a:schemeClr val="tx1"/>
                </a:solidFill>
                <a:latin typeface="Amasis MT Pro Medium" panose="02040604050005020304" pitchFamily="18" charset="0"/>
              </a:rPr>
              <a:t>NHS Data Analysis</a:t>
            </a:r>
            <a:br>
              <a:rPr lang="en-US" sz="3900" b="1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900" b="1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BAC91AB-907D-19E0-21DD-0A293A6EA2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8" b="3"/>
          <a:stretch/>
        </p:blipFill>
        <p:spPr>
          <a:xfrm>
            <a:off x="20" y="758953"/>
            <a:ext cx="5333979" cy="533585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005A249-0EBC-FF07-4904-A7D25A74E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8" y="2970213"/>
            <a:ext cx="4565651" cy="312578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 sz="3200" b="1" kern="0" dirty="0">
                <a:effectLst/>
                <a:latin typeface="Amasis MT Pro Light" panose="020F05020202040302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Approach, Analysis, Results, and Conclusions</a:t>
            </a:r>
            <a:endParaRPr lang="en-US" sz="3200" b="1" dirty="0">
              <a:latin typeface="Amasis MT Pro Light" panose="020F0502020204030204" pitchFamily="18" charset="0"/>
            </a:endParaRPr>
          </a:p>
          <a:p>
            <a:pPr indent="-228600"/>
            <a:r>
              <a:rPr lang="en-US" sz="2800" dirty="0">
                <a:latin typeface="Amasis MT Pro Light" panose="020F0502020204030204" pitchFamily="18" charset="0"/>
              </a:rPr>
              <a:t>By:</a:t>
            </a:r>
          </a:p>
          <a:p>
            <a:pPr indent="-228600"/>
            <a:r>
              <a:rPr lang="en-US" sz="2800" dirty="0">
                <a:latin typeface="Amasis MT Pro Light" panose="020F0502020204030204" pitchFamily="18" charset="0"/>
              </a:rPr>
              <a:t>Tuhina Srivastava</a:t>
            </a:r>
          </a:p>
        </p:txBody>
      </p:sp>
      <p:pic>
        <p:nvPicPr>
          <p:cNvPr id="73" name="Video 72">
            <a:hlinkClick r:id="" action="ppaction://media"/>
            <a:extLst>
              <a:ext uri="{FF2B5EF4-FFF2-40B4-BE49-F238E27FC236}">
                <a16:creationId xmlns:a16="http://schemas.microsoft.com/office/drawing/2014/main" id="{A4FC31B8-414A-73FA-0BFD-EFD99588D5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3307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83"/>
    </mc:Choice>
    <mc:Fallback>
      <p:transition spd="slow" advTm="29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0177-12C8-6F60-8EA2-19295CD0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and 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5175C0-60C4-71D2-804C-A1BAAC70B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013277"/>
              </p:ext>
            </p:extLst>
          </p:nvPr>
        </p:nvGraphicFramePr>
        <p:xfrm>
          <a:off x="1517904" y="2971800"/>
          <a:ext cx="9144000" cy="3127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Video 15">
            <a:hlinkClick r:id="" action="ppaction://media"/>
            <a:extLst>
              <a:ext uri="{FF2B5EF4-FFF2-40B4-BE49-F238E27FC236}">
                <a16:creationId xmlns:a16="http://schemas.microsoft.com/office/drawing/2014/main" id="{0DE35AE1-B3BE-EBC5-DA7E-BC5EB305DE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64299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517"/>
    </mc:Choice>
    <mc:Fallback>
      <p:transition spd="slow" advTm="114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1BFA-8F9D-B810-8202-899771CC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874" y="1517903"/>
            <a:ext cx="5250030" cy="1345115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Problem Statement</a:t>
            </a:r>
          </a:p>
        </p:txBody>
      </p:sp>
      <p:pic>
        <p:nvPicPr>
          <p:cNvPr id="50" name="Picture 49" descr="3D Hologram from iPad">
            <a:extLst>
              <a:ext uri="{FF2B5EF4-FFF2-40B4-BE49-F238E27FC236}">
                <a16:creationId xmlns:a16="http://schemas.microsoft.com/office/drawing/2014/main" id="{069601A6-1877-4555-F0D9-00A81472CE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079" r="31285" b="-2"/>
          <a:stretch/>
        </p:blipFill>
        <p:spPr>
          <a:xfrm>
            <a:off x="762000" y="758952"/>
            <a:ext cx="3890922" cy="53400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762B3-1DBE-5D71-3B25-CCD1BDE13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874" y="2970222"/>
            <a:ext cx="5250030" cy="2610771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  <a:spcAft>
                <a:spcPts val="1000"/>
              </a:spcAft>
            </a:pPr>
            <a:r>
              <a:rPr lang="en-IN" sz="120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The NHS must expand its infrastructure and resources to meet the growing demand driven by an increasing population. </a:t>
            </a:r>
          </a:p>
          <a:p>
            <a:pPr>
              <a:lnSpc>
                <a:spcPct val="95000"/>
              </a:lnSpc>
              <a:spcAft>
                <a:spcPts val="1000"/>
              </a:spcAft>
            </a:pPr>
            <a:r>
              <a:rPr lang="en-IN" sz="120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Accurate budget allotment and resource planning are essential, requiring a thorough understanding of service utilisation trends. </a:t>
            </a:r>
          </a:p>
          <a:p>
            <a:pPr>
              <a:lnSpc>
                <a:spcPct val="95000"/>
              </a:lnSpc>
              <a:spcAft>
                <a:spcPts val="1000"/>
              </a:spcAft>
            </a:pPr>
            <a:r>
              <a:rPr lang="en-IN" sz="120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Stakeholders are divided on whether current NHS capacity is sufficient or needs expansion, and whether existing infrastructure could be optimised to improve efficiency. </a:t>
            </a:r>
          </a:p>
          <a:p>
            <a:pPr>
              <a:lnSpc>
                <a:spcPct val="95000"/>
              </a:lnSpc>
              <a:spcAft>
                <a:spcPts val="1000"/>
              </a:spcAft>
            </a:pPr>
            <a:r>
              <a:rPr lang="en-IN" sz="120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Additionally, the NHS incurs significant costs due to missed appointments, which need to be understood and minimised.</a:t>
            </a:r>
          </a:p>
        </p:txBody>
      </p:sp>
      <p:pic>
        <p:nvPicPr>
          <p:cNvPr id="35" name="Video 34">
            <a:hlinkClick r:id="" action="ppaction://media"/>
            <a:extLst>
              <a:ext uri="{FF2B5EF4-FFF2-40B4-BE49-F238E27FC236}">
                <a16:creationId xmlns:a16="http://schemas.microsoft.com/office/drawing/2014/main" id="{9C99C22C-4025-C215-20C9-CD1114B69C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6963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79"/>
    </mc:Choice>
    <mc:Fallback>
      <p:transition spd="slow" advTm="44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D5C73-C038-72D3-1FAC-7D02BDC3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IN" dirty="0"/>
              <a:t>Objectives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E53046C-8F6E-A819-40C5-A22E7C54DB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845508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D265B5AC-66A7-FC40-5D97-1C7005F241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926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90"/>
    </mc:Choice>
    <mc:Fallback>
      <p:transition spd="slow" advTm="67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37AB7-5213-19C0-32BE-0625DDE0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IN"/>
              <a:t>Data Cleaning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20A810-DC2D-D583-B720-8E08D67336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971725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C4DAC65B-DE50-4765-BF46-0C99C15D36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6652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49"/>
    </mc:Choice>
    <mc:Fallback>
      <p:transition spd="slow" advTm="32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3267D-1FCB-4F4C-B817-FAF60DD35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416272"/>
            <a:ext cx="4594426" cy="1695995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Temporal Trends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294F5-CDBF-8470-7503-27698D020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76" y="745730"/>
            <a:ext cx="10488677" cy="33622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160D5-2BDE-A890-07AC-3E99B2F03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478" y="4416274"/>
            <a:ext cx="5330522" cy="1695996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200" dirty="0">
                <a:latin typeface="Amasis MT Pro" panose="02040504050005020304" pitchFamily="18" charset="0"/>
              </a:rPr>
              <a:t>The analysis aimed to identify trends in healthcare resource </a:t>
            </a:r>
            <a:r>
              <a:rPr lang="en-US" sz="1200" dirty="0" err="1">
                <a:latin typeface="Amasis MT Pro" panose="02040504050005020304" pitchFamily="18" charset="0"/>
              </a:rPr>
              <a:t>utilisation</a:t>
            </a:r>
            <a:r>
              <a:rPr lang="en-US" sz="1200" dirty="0">
                <a:latin typeface="Amasis MT Pro" panose="02040504050005020304" pitchFamily="18" charset="0"/>
              </a:rPr>
              <a:t> over time.</a:t>
            </a:r>
          </a:p>
          <a:p>
            <a:pPr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masis MT Pro" panose="02040504050005020304" pitchFamily="18" charset="0"/>
              </a:rPr>
              <a:t>Monthly and Seasonal Trends</a:t>
            </a:r>
            <a:r>
              <a:rPr lang="en-US" sz="1200" dirty="0">
                <a:latin typeface="Amasis MT Pro" panose="02040504050005020304" pitchFamily="18" charset="0"/>
              </a:rPr>
              <a:t>: This analysis showed that winter months generally had higher appointment volumes, likely due to seasonal illnesses.</a:t>
            </a:r>
          </a:p>
          <a:p>
            <a:pPr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masis MT Pro" panose="02040504050005020304" pitchFamily="18" charset="0"/>
              </a:rPr>
              <a:t>Insight</a:t>
            </a:r>
            <a:r>
              <a:rPr lang="en-US" sz="1200" dirty="0">
                <a:latin typeface="Amasis MT Pro" panose="02040504050005020304" pitchFamily="18" charset="0"/>
              </a:rPr>
              <a:t>: Identifying these trends helps in adjusting resource allocation and staffing levels to meet peak demands effectively.</a:t>
            </a:r>
          </a:p>
          <a:p>
            <a:pPr>
              <a:lnSpc>
                <a:spcPct val="95000"/>
              </a:lnSpc>
            </a:pPr>
            <a:endParaRPr lang="en-IN" sz="1200" dirty="0">
              <a:latin typeface="Amasis MT Pro" panose="02040504050005020304" pitchFamily="18" charset="0"/>
            </a:endParaRPr>
          </a:p>
        </p:txBody>
      </p:sp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38B40BC1-AB7B-53EC-6803-8794E31CF1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577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79"/>
    </mc:Choice>
    <mc:Fallback>
      <p:transition spd="slow" advTm="69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B21CE-8DBE-8F0C-A21E-5F348FC4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940" y="1517650"/>
            <a:ext cx="5998059" cy="1344613"/>
          </a:xfrm>
        </p:spPr>
        <p:txBody>
          <a:bodyPr>
            <a:normAutofit/>
          </a:bodyPr>
          <a:lstStyle/>
          <a:p>
            <a:r>
              <a:rPr lang="en-IN" sz="3300" b="1" dirty="0"/>
              <a:t>Resource Utilisation Analysis</a:t>
            </a:r>
            <a:br>
              <a:rPr lang="en-IN" sz="3300" dirty="0"/>
            </a:br>
            <a:endParaRPr lang="en-IN" sz="3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E897A-408D-9305-185E-B65352B8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06" y="1520823"/>
            <a:ext cx="2886079" cy="2142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DF30C-3777-EFEF-A72A-7C8871184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03" y="3970865"/>
            <a:ext cx="3794885" cy="2125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F2D6-5B20-E45F-6E39-77A482D3B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40" y="2970213"/>
            <a:ext cx="5998059" cy="312578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000" dirty="0">
                <a:latin typeface="Amasis MT Pro" panose="02040504050005020304" pitchFamily="18" charset="0"/>
              </a:rPr>
              <a:t>The resource </a:t>
            </a:r>
            <a:r>
              <a:rPr lang="en-US" sz="1000" dirty="0" err="1">
                <a:latin typeface="Amasis MT Pro" panose="02040504050005020304" pitchFamily="18" charset="0"/>
              </a:rPr>
              <a:t>utilisation</a:t>
            </a:r>
            <a:r>
              <a:rPr lang="en-US" sz="1000" dirty="0">
                <a:latin typeface="Amasis MT Pro" panose="02040504050005020304" pitchFamily="18" charset="0"/>
              </a:rPr>
              <a:t> analysis provides insights into how efficiently NHS resources are being used.</a:t>
            </a:r>
          </a:p>
          <a:p>
            <a:pPr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latin typeface="Amasis MT Pro" panose="02040504050005020304" pitchFamily="18" charset="0"/>
              </a:rPr>
              <a:t>STL Decomposition and SARIMAX Forecasting</a:t>
            </a:r>
            <a:r>
              <a:rPr lang="en-US" sz="1000" dirty="0">
                <a:latin typeface="Amasis MT Pro" panose="02040504050005020304" pitchFamily="18" charset="0"/>
              </a:rPr>
              <a:t>:</a:t>
            </a:r>
          </a:p>
          <a:p>
            <a:pPr marL="742950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latin typeface="Amasis MT Pro" panose="02040504050005020304" pitchFamily="18" charset="0"/>
              </a:rPr>
              <a:t>STL Decomposition</a:t>
            </a:r>
            <a:r>
              <a:rPr lang="en-US" sz="1000" dirty="0">
                <a:latin typeface="Amasis MT Pro" panose="02040504050005020304" pitchFamily="18" charset="0"/>
              </a:rPr>
              <a:t>: The decomposition revealed clear seasonal peaks, typically during the winter months, indicating a consistent need for increased resources during high-demand periods.</a:t>
            </a:r>
          </a:p>
          <a:p>
            <a:pPr marL="742950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latin typeface="Amasis MT Pro" panose="02040504050005020304" pitchFamily="18" charset="0"/>
              </a:rPr>
              <a:t>SARIMAX Forecasting</a:t>
            </a:r>
            <a:r>
              <a:rPr lang="en-US" sz="1000" dirty="0">
                <a:latin typeface="Amasis MT Pro" panose="02040504050005020304" pitchFamily="18" charset="0"/>
              </a:rPr>
              <a:t>: The model indicated an anticipated increase in appointments during the winter months, highlighting the need for proactive planning to ensure adequate capacity.</a:t>
            </a:r>
          </a:p>
          <a:p>
            <a:pPr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000" b="1" dirty="0">
                <a:latin typeface="Amasis MT Pro" panose="02040504050005020304" pitchFamily="18" charset="0"/>
              </a:rPr>
              <a:t>Insight</a:t>
            </a:r>
            <a:r>
              <a:rPr lang="en-US" sz="1000" dirty="0">
                <a:latin typeface="Amasis MT Pro" panose="02040504050005020304" pitchFamily="18" charset="0"/>
              </a:rPr>
              <a:t>: The combination of STL decomposition and SARIMAX forecasting provides valuable insights into seasonal trends and helps plan for future resource needs during periods of high demand.</a:t>
            </a:r>
          </a:p>
          <a:p>
            <a:pPr>
              <a:lnSpc>
                <a:spcPct val="95000"/>
              </a:lnSpc>
            </a:pPr>
            <a:endParaRPr lang="en-IN" sz="1000" dirty="0">
              <a:latin typeface="Amasis MT Pro" panose="02040504050005020304" pitchFamily="18" charset="0"/>
            </a:endParaRPr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072179DD-2012-41CE-B83D-1F939725DD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821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70"/>
    </mc:Choice>
    <mc:Fallback>
      <p:transition spd="slow" advTm="27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18E670AF-873F-44DB-9862-796E652E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175613"/>
          </a:xfrm>
          <a:custGeom>
            <a:avLst/>
            <a:gdLst>
              <a:gd name="connsiteX0" fmla="*/ 0 w 11430001"/>
              <a:gd name="connsiteY0" fmla="*/ 0 h 6175613"/>
              <a:gd name="connsiteX1" fmla="*/ 5638031 w 11430001"/>
              <a:gd name="connsiteY1" fmla="*/ 0 h 6175613"/>
              <a:gd name="connsiteX2" fmla="*/ 5638031 w 11430001"/>
              <a:gd name="connsiteY2" fmla="*/ 758954 h 6175613"/>
              <a:gd name="connsiteX3" fmla="*/ 11430001 w 11430001"/>
              <a:gd name="connsiteY3" fmla="*/ 758954 h 6175613"/>
              <a:gd name="connsiteX4" fmla="*/ 11430001 w 11430001"/>
              <a:gd name="connsiteY4" fmla="*/ 6175613 h 6175613"/>
              <a:gd name="connsiteX5" fmla="*/ 5638031 w 11430001"/>
              <a:gd name="connsiteY5" fmla="*/ 6175613 h 6175613"/>
              <a:gd name="connsiteX6" fmla="*/ 5240741 w 11430001"/>
              <a:gd name="connsiteY6" fmla="*/ 6175613 h 6175613"/>
              <a:gd name="connsiteX7" fmla="*/ 0 w 11430001"/>
              <a:gd name="connsiteY7" fmla="*/ 6175613 h 617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75613">
                <a:moveTo>
                  <a:pt x="0" y="0"/>
                </a:moveTo>
                <a:lnTo>
                  <a:pt x="5638031" y="0"/>
                </a:lnTo>
                <a:lnTo>
                  <a:pt x="5638031" y="758954"/>
                </a:lnTo>
                <a:lnTo>
                  <a:pt x="11430001" y="758954"/>
                </a:lnTo>
                <a:lnTo>
                  <a:pt x="11430001" y="6175613"/>
                </a:lnTo>
                <a:lnTo>
                  <a:pt x="5638031" y="6175613"/>
                </a:lnTo>
                <a:lnTo>
                  <a:pt x="5240741" y="6175613"/>
                </a:lnTo>
                <a:lnTo>
                  <a:pt x="0" y="61756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FAEC0-2A49-C874-F628-09A207E6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IN" sz="2900" b="1"/>
              <a:t>Missed Appointment Analysis</a:t>
            </a:r>
            <a:br>
              <a:rPr lang="en-IN" sz="2900"/>
            </a:br>
            <a:br>
              <a:rPr lang="en-IN" sz="2900"/>
            </a:br>
            <a:endParaRPr lang="en-IN" sz="29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21B886-BFDA-4EF3-247C-FEEF2459A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anchor="t">
            <a:normAutofit/>
          </a:bodyPr>
          <a:lstStyle/>
          <a:p>
            <a:pPr marL="0" marR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600" dirty="0">
                <a:effectLst/>
                <a:latin typeface="Amasis MT Pro" panose="02040504050005020304" pitchFamily="18" charset="0"/>
              </a:rPr>
              <a:t>Missed appointments, known as Did Not Attend (DNA), have a significant impact on healthcare efficiency.</a:t>
            </a:r>
          </a:p>
          <a:p>
            <a:pPr rtl="0" font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>
                <a:effectLst/>
                <a:latin typeface="Amasis MT Pro" panose="02040504050005020304" pitchFamily="18" charset="0"/>
              </a:rPr>
              <a:t>Total Missed Appointments</a:t>
            </a:r>
            <a:endParaRPr lang="en-IN" sz="1600" b="1" dirty="0">
              <a:latin typeface="Amasis MT Pro" panose="02040504050005020304" pitchFamily="18" charset="0"/>
            </a:endParaRPr>
          </a:p>
          <a:p>
            <a:pPr rtl="0" font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>
                <a:effectLst/>
                <a:latin typeface="Amasis MT Pro" panose="02040504050005020304" pitchFamily="18" charset="0"/>
              </a:rPr>
              <a:t>Service Setting Analysis</a:t>
            </a:r>
          </a:p>
          <a:p>
            <a:pPr rtl="0" font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b="1" dirty="0">
                <a:effectLst/>
                <a:latin typeface="Amasis MT Pro" panose="02040504050005020304" pitchFamily="18" charset="0"/>
              </a:rPr>
              <a:t>Healthcare Professional Type Analysis</a:t>
            </a:r>
          </a:p>
          <a:p>
            <a:pPr marL="0" indent="0" rtl="0" font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600" b="1" dirty="0">
              <a:effectLst/>
              <a:latin typeface="Amasis MT Pro" panose="02040504050005020304" pitchFamily="18" charset="0"/>
            </a:endParaRPr>
          </a:p>
          <a:p>
            <a:pPr marL="0" indent="0" rtl="0" font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effectLst/>
                <a:latin typeface="Amasis MT Pro" panose="02040504050005020304" pitchFamily="18" charset="0"/>
              </a:rPr>
              <a:t>Insight</a:t>
            </a:r>
            <a:r>
              <a:rPr lang="en-IN" sz="1600" dirty="0">
                <a:effectLst/>
                <a:latin typeface="Amasis MT Pro" panose="02040504050005020304" pitchFamily="18" charset="0"/>
              </a:rPr>
              <a:t>: Understanding which service settings and healthcare professional types have higher DNA rates helps in designing targeted strategies to reduce missed appointments.</a:t>
            </a:r>
          </a:p>
          <a:p>
            <a:pPr>
              <a:lnSpc>
                <a:spcPct val="95000"/>
              </a:lnSpc>
            </a:pPr>
            <a:endParaRPr lang="en-IN" sz="1600" dirty="0">
              <a:latin typeface="Amasis MT Pro" panose="020405040500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77A6CD-91B5-7C06-9D88-4701EE9D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2586183"/>
            <a:ext cx="5726545" cy="2456872"/>
          </a:xfrm>
          <a:prstGeom prst="rect">
            <a:avLst/>
          </a:prstGeom>
        </p:spPr>
      </p:pic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7A62DF14-2915-A8F0-1790-C6A7BF1155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528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60"/>
    </mc:Choice>
    <mc:Fallback>
      <p:transition spd="slow" advTm="47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F37EE88-E359-4E69-A072-9959A84E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30001" cy="6168789"/>
          </a:xfrm>
          <a:custGeom>
            <a:avLst/>
            <a:gdLst>
              <a:gd name="connsiteX0" fmla="*/ 0 w 11430001"/>
              <a:gd name="connsiteY0" fmla="*/ 0 h 6168789"/>
              <a:gd name="connsiteX1" fmla="*/ 5334002 w 11430001"/>
              <a:gd name="connsiteY1" fmla="*/ 0 h 6168789"/>
              <a:gd name="connsiteX2" fmla="*/ 5334002 w 11430001"/>
              <a:gd name="connsiteY2" fmla="*/ 771523 h 6168789"/>
              <a:gd name="connsiteX3" fmla="*/ 11430001 w 11430001"/>
              <a:gd name="connsiteY3" fmla="*/ 771523 h 6168789"/>
              <a:gd name="connsiteX4" fmla="*/ 11430001 w 11430001"/>
              <a:gd name="connsiteY4" fmla="*/ 6168789 h 6168789"/>
              <a:gd name="connsiteX5" fmla="*/ 0 w 11430001"/>
              <a:gd name="connsiteY5" fmla="*/ 6168789 h 6168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30001" h="6168789">
                <a:moveTo>
                  <a:pt x="0" y="0"/>
                </a:moveTo>
                <a:lnTo>
                  <a:pt x="5334002" y="0"/>
                </a:lnTo>
                <a:lnTo>
                  <a:pt x="5334002" y="771523"/>
                </a:lnTo>
                <a:lnTo>
                  <a:pt x="11430001" y="771523"/>
                </a:lnTo>
                <a:lnTo>
                  <a:pt x="11430001" y="6168789"/>
                </a:lnTo>
                <a:lnTo>
                  <a:pt x="0" y="6168789"/>
                </a:lnTo>
                <a:close/>
              </a:path>
            </a:pathLst>
          </a:cu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F2080-7BE0-A0E1-782A-90A8180DD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17650"/>
            <a:ext cx="4565650" cy="1344613"/>
          </a:xfrm>
        </p:spPr>
        <p:txBody>
          <a:bodyPr>
            <a:normAutofit/>
          </a:bodyPr>
          <a:lstStyle/>
          <a:p>
            <a:r>
              <a:rPr lang="en-IN" b="1">
                <a:effectLst/>
                <a:latin typeface="Calibri" panose="020F0502020204030204" pitchFamily="34" charset="0"/>
              </a:rPr>
              <a:t>Public Sentiment Analysis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462BF-71E5-1906-078A-8DC705BB3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10" y="2410691"/>
            <a:ext cx="5264726" cy="22536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9D3EC-F967-BD08-1313-5E65B037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2970213"/>
            <a:ext cx="4565651" cy="3125787"/>
          </a:xfrm>
        </p:spPr>
        <p:txBody>
          <a:bodyPr>
            <a:normAutofit/>
          </a:bodyPr>
          <a:lstStyle/>
          <a:p>
            <a:pPr marL="0" marR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dirty="0">
                <a:effectLst/>
                <a:latin typeface="Amasis MT Pro" panose="02040504050005020304" pitchFamily="18" charset="0"/>
              </a:rPr>
              <a:t>Twitter data was analysed to understand public sentiment towards NHS services.</a:t>
            </a:r>
            <a:endParaRPr lang="en-IN" sz="1800" dirty="0">
              <a:latin typeface="Amasis MT Pro" panose="02040504050005020304" pitchFamily="18" charset="0"/>
            </a:endParaRPr>
          </a:p>
          <a:p>
            <a:pPr marL="0" marR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IN" sz="1800" dirty="0">
              <a:effectLst/>
              <a:latin typeface="Amasis MT Pro" panose="02040504050005020304" pitchFamily="18" charset="0"/>
            </a:endParaRPr>
          </a:p>
          <a:p>
            <a:pPr rtl="0" font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Amasis MT Pro" panose="02040504050005020304" pitchFamily="18" charset="0"/>
              </a:rPr>
              <a:t>Sentiment Analysis</a:t>
            </a:r>
          </a:p>
          <a:p>
            <a:pPr marL="0" indent="0" rtl="0" font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 dirty="0">
                <a:effectLst/>
                <a:latin typeface="Amasis MT Pro" panose="02040504050005020304" pitchFamily="18" charset="0"/>
              </a:rPr>
            </a:br>
            <a:r>
              <a:rPr lang="en-IN" sz="1800" b="1" dirty="0">
                <a:effectLst/>
                <a:latin typeface="Amasis MT Pro" panose="02040504050005020304" pitchFamily="18" charset="0"/>
              </a:rPr>
              <a:t>Insight</a:t>
            </a:r>
            <a:r>
              <a:rPr lang="en-IN" sz="1800" dirty="0">
                <a:effectLst/>
                <a:latin typeface="Amasis MT Pro" panose="02040504050005020304" pitchFamily="18" charset="0"/>
              </a:rPr>
              <a:t>: Monitoring public sentiment on social media can help NHS understand patient concerns and address areas of dissatisfaction.</a:t>
            </a:r>
            <a:endParaRPr lang="en-IN" sz="1800" dirty="0">
              <a:latin typeface="Amasis MT Pro" panose="02040504050005020304" pitchFamily="18" charset="0"/>
            </a:endParaRPr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5BA954DE-EA7C-F276-15A9-9EBAA77366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804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50"/>
    </mc:Choice>
    <mc:Fallback>
      <p:transition spd="slow" advTm="3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6817B-49D2-EF28-F697-419338DD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2465" y="755650"/>
            <a:ext cx="6617535" cy="1345115"/>
          </a:xfrm>
        </p:spPr>
        <p:txBody>
          <a:bodyPr>
            <a:normAutofit/>
          </a:bodyPr>
          <a:lstStyle/>
          <a:p>
            <a:r>
              <a:rPr lang="en-IN" dirty="0"/>
              <a:t>Additional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35730-7566-E315-CC01-E55B4252B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6" y="2597248"/>
            <a:ext cx="4371419" cy="130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EA2EB5-8E27-A323-EC89-1CEEF8FD4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86" y="626067"/>
            <a:ext cx="4339082" cy="1345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81384-5CD5-8FA0-A2AA-D0CF4ED10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64" y="4658165"/>
            <a:ext cx="2699753" cy="18538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42203-876F-2077-1F92-A905E921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6549" y="2207969"/>
            <a:ext cx="6613451" cy="3884983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Monthly Trends in Appointment Data with Moving Average</a:t>
            </a:r>
          </a:p>
          <a:p>
            <a:r>
              <a:rPr lang="en-US" dirty="0">
                <a:latin typeface="Amasis MT Pro" panose="02040504050005020304" pitchFamily="18" charset="0"/>
              </a:rPr>
              <a:t>Seasonal Trends in Appointment Data</a:t>
            </a:r>
          </a:p>
          <a:p>
            <a:r>
              <a:rPr lang="en-US" dirty="0">
                <a:latin typeface="Amasis MT Pro" panose="02040504050005020304" pitchFamily="18" charset="0"/>
              </a:rPr>
              <a:t>Public Sentiment on NHS Services (Twitter Data)</a:t>
            </a:r>
            <a:endParaRPr lang="en-IN" dirty="0">
              <a:latin typeface="Amasis MT Pro" panose="02040504050005020304" pitchFamily="18" charset="0"/>
            </a:endParaRPr>
          </a:p>
        </p:txBody>
      </p:sp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CAB8FCE3-C4EF-91D3-423D-5575576E4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9877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89"/>
    </mc:Choice>
    <mc:Fallback>
      <p:transition spd="slow" advTm="72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ismaticVTI">
  <a:themeElements>
    <a:clrScheme name="AnalogousFromDarkSeedLeftStep">
      <a:dk1>
        <a:srgbClr val="000000"/>
      </a:dk1>
      <a:lt1>
        <a:srgbClr val="FFFFFF"/>
      </a:lt1>
      <a:dk2>
        <a:srgbClr val="41242D"/>
      </a:dk2>
      <a:lt2>
        <a:srgbClr val="E8E2E2"/>
      </a:lt2>
      <a:accent1>
        <a:srgbClr val="46AEB2"/>
      </a:accent1>
      <a:accent2>
        <a:srgbClr val="3BB184"/>
      </a:accent2>
      <a:accent3>
        <a:srgbClr val="48B65E"/>
      </a:accent3>
      <a:accent4>
        <a:srgbClr val="55B13B"/>
      </a:accent4>
      <a:accent5>
        <a:srgbClr val="87AD44"/>
      </a:accent5>
      <a:accent6>
        <a:srgbClr val="AAA438"/>
      </a:accent6>
      <a:hlink>
        <a:srgbClr val="5B8E2F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577</Words>
  <Application>Microsoft Office PowerPoint</Application>
  <PresentationFormat>Widescreen</PresentationFormat>
  <Paragraphs>64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Aharoni</vt:lpstr>
      <vt:lpstr>Amasis MT Pro</vt:lpstr>
      <vt:lpstr>Amasis MT Pro Light</vt:lpstr>
      <vt:lpstr>Amasis MT Pro Medium</vt:lpstr>
      <vt:lpstr>Aptos</vt:lpstr>
      <vt:lpstr>Arial</vt:lpstr>
      <vt:lpstr>Avenir Next LT Pro</vt:lpstr>
      <vt:lpstr>Calibri</vt:lpstr>
      <vt:lpstr>PrismaticVTI</vt:lpstr>
      <vt:lpstr>NHS Data Analysis </vt:lpstr>
      <vt:lpstr>Problem Statement</vt:lpstr>
      <vt:lpstr>Objectives</vt:lpstr>
      <vt:lpstr>Data Cleaning</vt:lpstr>
      <vt:lpstr>Temporal Trends Analysis</vt:lpstr>
      <vt:lpstr>Resource Utilisation Analysis </vt:lpstr>
      <vt:lpstr>Missed Appointment Analysis  </vt:lpstr>
      <vt:lpstr>Public Sentiment Analysis</vt:lpstr>
      <vt:lpstr>Additional Analysis</vt:lpstr>
      <vt:lpstr>Summary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Tuhina Srivastava</dc:creator>
  <cp:lastModifiedBy>Tuhina Srivastava</cp:lastModifiedBy>
  <cp:revision>1</cp:revision>
  <dcterms:created xsi:type="dcterms:W3CDTF">2024-10-28T13:42:23Z</dcterms:created>
  <dcterms:modified xsi:type="dcterms:W3CDTF">2024-10-28T15:38:46Z</dcterms:modified>
</cp:coreProperties>
</file>